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 id="2147483697" r:id="rId5"/>
  </p:sldMasterIdLst>
  <p:notesMasterIdLst>
    <p:notesMasterId r:id="rId23"/>
  </p:notesMasterIdLst>
  <p:handoutMasterIdLst>
    <p:handoutMasterId r:id="rId24"/>
  </p:handoutMasterIdLst>
  <p:sldIdLst>
    <p:sldId id="256" r:id="rId6"/>
    <p:sldId id="257" r:id="rId7"/>
    <p:sldId id="258" r:id="rId8"/>
    <p:sldId id="284" r:id="rId9"/>
    <p:sldId id="274" r:id="rId10"/>
    <p:sldId id="260" r:id="rId11"/>
    <p:sldId id="285" r:id="rId12"/>
    <p:sldId id="275" r:id="rId13"/>
    <p:sldId id="276" r:id="rId14"/>
    <p:sldId id="289" r:id="rId15"/>
    <p:sldId id="277" r:id="rId16"/>
    <p:sldId id="278" r:id="rId17"/>
    <p:sldId id="288" r:id="rId18"/>
    <p:sldId id="283" r:id="rId19"/>
    <p:sldId id="286" r:id="rId20"/>
    <p:sldId id="287" r:id="rId21"/>
    <p:sldId id="26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3" autoAdjust="0"/>
    <p:restoredTop sz="95533" autoAdjust="0"/>
  </p:normalViewPr>
  <p:slideViewPr>
    <p:cSldViewPr>
      <p:cViewPr varScale="1">
        <p:scale>
          <a:sx n="89" d="100"/>
          <a:sy n="89" d="100"/>
        </p:scale>
        <p:origin x="118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1.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12/17/2018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12/17/2018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200000"/>
              </a:lnSpc>
              <a:spcBef>
                <a:spcPct val="0"/>
              </a:spcBef>
            </a:pPr>
            <a:r>
              <a:rPr lang="en-US" altLang="en-US" dirty="0">
                <a:ea typeface="ＭＳ Ｐゴシック" panose="020B0600070205080204" pitchFamily="34" charset="-128"/>
              </a:rPr>
              <a:t>The 10 years between 1950 and 1960 saw many ups and downs in </a:t>
            </a:r>
            <a:r>
              <a:rPr lang="en-US" altLang="en-US" dirty="0" smtClean="0">
                <a:ea typeface="ＭＳ Ｐゴシック" panose="020B0600070205080204" pitchFamily="34" charset="-128"/>
              </a:rPr>
              <a:t>the U.S. </a:t>
            </a:r>
            <a:r>
              <a:rPr lang="en-US" altLang="en-US" dirty="0">
                <a:ea typeface="ＭＳ Ｐゴシック" panose="020B0600070205080204" pitchFamily="34" charset="-128"/>
              </a:rPr>
              <a:t>economy, however </a:t>
            </a:r>
            <a:r>
              <a:rPr lang="en-US" altLang="en-US" dirty="0" smtClean="0">
                <a:ea typeface="ＭＳ Ｐゴシック" panose="020B0600070205080204" pitchFamily="34" charset="-128"/>
              </a:rPr>
              <a:t>the </a:t>
            </a:r>
            <a:r>
              <a:rPr lang="en-US" altLang="en-US" dirty="0">
                <a:ea typeface="ＭＳ Ｐゴシック" panose="020B0600070205080204" pitchFamily="34" charset="-128"/>
              </a:rPr>
              <a:t>decade </a:t>
            </a:r>
            <a:r>
              <a:rPr lang="en-US" altLang="en-US" dirty="0" smtClean="0">
                <a:ea typeface="ＭＳ Ｐゴシック" panose="020B0600070205080204" pitchFamily="34" charset="-128"/>
              </a:rPr>
              <a:t>had an increased aggregate economic</a:t>
            </a:r>
            <a:r>
              <a:rPr lang="en-US" altLang="en-US" baseline="0" dirty="0" smtClean="0">
                <a:ea typeface="ＭＳ Ｐゴシック" panose="020B0600070205080204" pitchFamily="34" charset="-128"/>
              </a:rPr>
              <a:t> growth of </a:t>
            </a:r>
            <a:r>
              <a:rPr lang="en-US" altLang="en-US" dirty="0" smtClean="0">
                <a:ea typeface="ＭＳ Ｐゴシック" panose="020B0600070205080204" pitchFamily="34" charset="-128"/>
              </a:rPr>
              <a:t>37</a:t>
            </a:r>
            <a:r>
              <a:rPr lang="en-US" altLang="en-US" baseline="0" dirty="0" smtClean="0">
                <a:ea typeface="ＭＳ Ｐゴシック" panose="020B0600070205080204" pitchFamily="34" charset="-128"/>
              </a:rPr>
              <a:t> </a:t>
            </a:r>
            <a:r>
              <a:rPr lang="en-US" altLang="en-US" dirty="0" smtClean="0">
                <a:ea typeface="ＭＳ Ｐゴシック" panose="020B0600070205080204" pitchFamily="34" charset="-128"/>
              </a:rPr>
              <a:t>% compared to the</a:t>
            </a:r>
            <a:r>
              <a:rPr lang="en-US" altLang="en-US" baseline="0" dirty="0" smtClean="0">
                <a:ea typeface="ＭＳ Ｐゴシック" panose="020B0600070205080204" pitchFamily="34" charset="-128"/>
              </a:rPr>
              <a:t> previous </a:t>
            </a:r>
            <a:r>
              <a:rPr lang="en-US" altLang="en-US" dirty="0" smtClean="0">
                <a:ea typeface="ＭＳ Ｐゴシック" panose="020B0600070205080204" pitchFamily="34" charset="-128"/>
              </a:rPr>
              <a:t>years</a:t>
            </a:r>
            <a:r>
              <a:rPr lang="en-US" altLang="en-US" dirty="0">
                <a:ea typeface="ＭＳ Ｐゴシック" panose="020B0600070205080204" pitchFamily="34" charset="-128"/>
              </a:rPr>
              <a:t>. </a:t>
            </a:r>
          </a:p>
          <a:p>
            <a:pPr eaLnBrk="1" hangingPunct="1">
              <a:lnSpc>
                <a:spcPct val="200000"/>
              </a:lnSpc>
              <a:spcBef>
                <a:spcPct val="0"/>
              </a:spcBef>
            </a:pPr>
            <a:r>
              <a:rPr lang="en-US" altLang="en-US" baseline="0" dirty="0" smtClean="0">
                <a:ea typeface="ＭＳ Ｐゴシック" panose="020B0600070205080204" pitchFamily="34" charset="-128"/>
              </a:rPr>
              <a:t>There </a:t>
            </a:r>
            <a:r>
              <a:rPr lang="en-US" altLang="en-US" baseline="0" dirty="0">
                <a:ea typeface="ＭＳ Ｐゴシック" panose="020B0600070205080204" pitchFamily="34" charset="-128"/>
              </a:rPr>
              <a:t>were many reasons that </a:t>
            </a:r>
            <a:r>
              <a:rPr lang="en-US" altLang="en-US" baseline="0" dirty="0" smtClean="0">
                <a:ea typeface="ＭＳ Ｐゴシック" panose="020B0600070205080204" pitchFamily="34" charset="-128"/>
              </a:rPr>
              <a:t>led to the growth of the American Economy in this post war period. Specifically, in 1958 recession ended and in 1959 Fed increased interest rates that saw the Real DP increase by $3.187 trillion. The country was opened up to the world for trade after the war. For instance, America’s trade with Europeans countries increased. Jobs increased and hence unemployment lowered. </a:t>
            </a:r>
            <a:r>
              <a:rPr lang="en-US" altLang="en-US" baseline="0" dirty="0">
                <a:ea typeface="ＭＳ Ｐゴシック" panose="020B0600070205080204" pitchFamily="34" charset="-128"/>
              </a:rPr>
              <a:t>Domestic wells were used to produce cheaper oil for Americans this way, many goods and services were able to be </a:t>
            </a:r>
            <a:r>
              <a:rPr lang="en-US" altLang="en-US" baseline="0" dirty="0" smtClean="0">
                <a:ea typeface="ＭＳ Ｐゴシック" panose="020B0600070205080204" pitchFamily="34" charset="-128"/>
              </a:rPr>
              <a:t>produced cheaply </a:t>
            </a:r>
            <a:r>
              <a:rPr lang="en-US" altLang="en-US" baseline="0" dirty="0">
                <a:ea typeface="ＭＳ Ｐゴシック" panose="020B0600070205080204" pitchFamily="34" charset="-128"/>
              </a:rPr>
              <a:t>than it had been. </a:t>
            </a:r>
            <a:r>
              <a:rPr lang="en-US" altLang="en-US" baseline="0" dirty="0" smtClean="0">
                <a:ea typeface="ＭＳ Ｐゴシック" panose="020B0600070205080204" pitchFamily="34" charset="-128"/>
              </a:rPr>
              <a:t>In that event, petroleum exportation was organized that helped the economy toward its healing process after the huge recession. Technology </a:t>
            </a:r>
            <a:r>
              <a:rPr lang="en-US" altLang="en-US" baseline="0" dirty="0">
                <a:ea typeface="ＭＳ Ｐゴシック" panose="020B0600070205080204" pitchFamily="34" charset="-128"/>
              </a:rPr>
              <a:t>advances made engineering and manufacturing skills in high demand, which was being filled by veterans who used their GI Bill to gain those necessary </a:t>
            </a:r>
            <a:r>
              <a:rPr lang="en-US" altLang="en-US" baseline="0" dirty="0" smtClean="0">
                <a:ea typeface="ＭＳ Ｐゴシック" panose="020B0600070205080204" pitchFamily="34" charset="-128"/>
              </a:rPr>
              <a:t>skills. </a:t>
            </a: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A4C521-9648-4FB9-BA12-D240D4AB200E}" type="slidenum">
              <a:rPr lang="en-US" altLang="en-US">
                <a:latin typeface="Arial" panose="020B0604020202020204" pitchFamily="34" charset="0"/>
              </a:rPr>
              <a:pPr>
                <a:spcBef>
                  <a:spcPct val="0"/>
                </a:spcBef>
              </a:pPr>
              <a:t>2</a:t>
            </a:fld>
            <a:endParaRPr lang="en-US" altLang="en-US">
              <a:latin typeface="Arial" panose="020B0604020202020204" pitchFamily="34" charset="0"/>
            </a:endParaRPr>
          </a:p>
        </p:txBody>
      </p:sp>
    </p:spTree>
    <p:extLst>
      <p:ext uri="{BB962C8B-B14F-4D97-AF65-F5344CB8AC3E}">
        <p14:creationId xmlns:p14="http://schemas.microsoft.com/office/powerpoint/2010/main" val="65411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GDP growth was not that constant through the decade</a:t>
            </a:r>
            <a:r>
              <a:rPr lang="en-US" altLang="en-US" baseline="0" dirty="0" smtClean="0">
                <a:ea typeface="ＭＳ Ｐゴシック" panose="020B0600070205080204" pitchFamily="34" charset="-128"/>
              </a:rPr>
              <a:t>. However, it was characterized by most positive advances as shown in the table. </a:t>
            </a:r>
            <a:r>
              <a:rPr lang="en-US" altLang="en-US" dirty="0" smtClean="0">
                <a:ea typeface="ＭＳ Ｐゴシック" panose="020B0600070205080204" pitchFamily="34" charset="-128"/>
              </a:rPr>
              <a:t>The </a:t>
            </a:r>
            <a:r>
              <a:rPr lang="en-US" altLang="en-US" dirty="0">
                <a:ea typeface="ＭＳ Ｐゴシック" panose="020B0600070205080204" pitchFamily="34" charset="-128"/>
              </a:rPr>
              <a:t>only exceptions were short spurts of recessions that occurred in </a:t>
            </a:r>
            <a:r>
              <a:rPr lang="en-US" altLang="en-US" dirty="0" smtClean="0">
                <a:ea typeface="ＭＳ Ｐゴシック" panose="020B0600070205080204" pitchFamily="34" charset="-128"/>
              </a:rPr>
              <a:t>1954 (when</a:t>
            </a:r>
            <a:r>
              <a:rPr lang="en-US" altLang="en-US" baseline="0" dirty="0" smtClean="0">
                <a:ea typeface="ＭＳ Ｐゴシック" panose="020B0600070205080204" pitchFamily="34" charset="-128"/>
              </a:rPr>
              <a:t> Dow returned)</a:t>
            </a:r>
            <a:r>
              <a:rPr lang="en-US" altLang="en-US" dirty="0" smtClean="0">
                <a:ea typeface="ＭＳ Ｐゴシック" panose="020B0600070205080204" pitchFamily="34" charset="-128"/>
              </a:rPr>
              <a:t> </a:t>
            </a:r>
            <a:r>
              <a:rPr lang="en-US" altLang="en-US" dirty="0">
                <a:ea typeface="ＭＳ Ｐゴシック" panose="020B0600070205080204" pitchFamily="34" charset="-128"/>
              </a:rPr>
              <a:t>and </a:t>
            </a:r>
            <a:r>
              <a:rPr lang="en-US" altLang="en-US" dirty="0" smtClean="0">
                <a:ea typeface="ＭＳ Ｐゴシック" panose="020B0600070205080204" pitchFamily="34" charset="-128"/>
              </a:rPr>
              <a:t>1958 (as the recession</a:t>
            </a:r>
            <a:r>
              <a:rPr lang="en-US" altLang="en-US" baseline="0" dirty="0" smtClean="0">
                <a:ea typeface="ＭＳ Ｐゴシック" panose="020B0600070205080204" pitchFamily="34" charset="-128"/>
              </a:rPr>
              <a:t> was ending)</a:t>
            </a:r>
            <a:r>
              <a:rPr lang="en-US" altLang="en-US" dirty="0" smtClean="0">
                <a:ea typeface="ＭＳ Ｐゴシック" panose="020B0600070205080204" pitchFamily="34" charset="-128"/>
              </a:rPr>
              <a:t>. </a:t>
            </a:r>
            <a:r>
              <a:rPr lang="en-US" altLang="en-US" dirty="0">
                <a:ea typeface="ＭＳ Ｐゴシック" panose="020B0600070205080204" pitchFamily="34" charset="-128"/>
              </a:rPr>
              <a:t>In ‘54 the recession lasted about 10 months and the GPD took a 2.2% dip and in 1958 the 8 month recession caused a larger 3.3% dip. This recession was due to lack of foreign trade and caused the unemployment rate to drop to 6%. </a:t>
            </a:r>
            <a:r>
              <a:rPr lang="en-US" altLang="en-US" dirty="0" smtClean="0">
                <a:ea typeface="ＭＳ Ｐゴシック" panose="020B0600070205080204" pitchFamily="34" charset="-128"/>
              </a:rPr>
              <a:t>1955</a:t>
            </a:r>
            <a:r>
              <a:rPr lang="en-US" altLang="en-US" baseline="0" dirty="0" smtClean="0">
                <a:ea typeface="ＭＳ Ｐゴシック" panose="020B0600070205080204" pitchFamily="34" charset="-128"/>
              </a:rPr>
              <a:t> witnessed the highest GDP growth of 7.1%.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Buying on credit became prominent in many families. This helped to stimulate the economy, during this decade the private debt </a:t>
            </a:r>
            <a:r>
              <a:rPr lang="en-US" altLang="en-US" dirty="0" smtClean="0">
                <a:ea typeface="ＭＳ Ｐゴシック" panose="020B0600070205080204" pitchFamily="34" charset="-128"/>
              </a:rPr>
              <a:t>was more </a:t>
            </a:r>
            <a:r>
              <a:rPr lang="en-US" altLang="en-US" dirty="0">
                <a:ea typeface="ＭＳ Ｐゴシック" panose="020B0600070205080204" pitchFamily="34" charset="-128"/>
              </a:rPr>
              <a:t>than doubled. The private sector debt went from </a:t>
            </a:r>
            <a:r>
              <a:rPr lang="en-US" sz="1200" b="0" i="0" kern="1200" dirty="0">
                <a:solidFill>
                  <a:schemeClr val="tx1"/>
                </a:solidFill>
                <a:effectLst/>
                <a:latin typeface="+mn-lt"/>
                <a:ea typeface="ＭＳ Ｐゴシック" charset="0"/>
                <a:cs typeface="ＭＳ Ｐゴシック" charset="0"/>
              </a:rPr>
              <a:t>$104.8 billion to $263.3 billion.</a:t>
            </a:r>
          </a:p>
          <a:p>
            <a:pPr eaLnBrk="1" hangingPunct="1">
              <a:spcBef>
                <a:spcPct val="0"/>
              </a:spcBef>
            </a:pPr>
            <a:endParaRPr lang="en-US" altLang="en-US" sz="1200" b="0" i="0" kern="1200" dirty="0">
              <a:solidFill>
                <a:schemeClr val="tx1"/>
              </a:solidFill>
              <a:effectLst/>
              <a:latin typeface="+mn-lt"/>
              <a:ea typeface="ＭＳ Ｐゴシック" charset="0"/>
            </a:endParaRPr>
          </a:p>
          <a:p>
            <a:pPr eaLnBrk="1" hangingPunct="1">
              <a:spcBef>
                <a:spcPct val="0"/>
              </a:spcBef>
            </a:pPr>
            <a:r>
              <a:rPr lang="en-US" altLang="en-US" sz="1200" b="0" i="0" kern="1200" dirty="0">
                <a:solidFill>
                  <a:schemeClr val="tx1"/>
                </a:solidFill>
                <a:effectLst/>
                <a:latin typeface="+mn-lt"/>
                <a:ea typeface="ＭＳ Ｐゴシック" charset="0"/>
              </a:rPr>
              <a:t>Korean War was also a factor in the large increase in GDP during the years of </a:t>
            </a:r>
            <a:r>
              <a:rPr lang="en-US" altLang="en-US" sz="1200" b="0" i="0" kern="1200" dirty="0" smtClean="0">
                <a:solidFill>
                  <a:schemeClr val="tx1"/>
                </a:solidFill>
                <a:effectLst/>
                <a:latin typeface="+mn-lt"/>
                <a:ea typeface="ＭＳ Ｐゴシック" charset="0"/>
              </a:rPr>
              <a:t>1950-53. </a:t>
            </a:r>
            <a:endParaRPr lang="en-US" altLang="en-US" dirty="0">
              <a:ea typeface="ＭＳ Ｐゴシック" panose="020B0600070205080204" pitchFamily="34" charset="-128"/>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4B4CFC2-4B55-41FD-8068-23CEA8097399}" type="slidenum">
              <a:rPr lang="en-US" altLang="en-US">
                <a:latin typeface="Arial" panose="020B0604020202020204" pitchFamily="34" charset="0"/>
              </a:rPr>
              <a:pPr>
                <a:spcBef>
                  <a:spcPct val="0"/>
                </a:spcBef>
              </a:pPr>
              <a:t>3</a:t>
            </a:fld>
            <a:endParaRPr lang="en-US" altLang="en-US">
              <a:latin typeface="Arial" panose="020B0604020202020204" pitchFamily="34" charset="0"/>
            </a:endParaRPr>
          </a:p>
        </p:txBody>
      </p:sp>
    </p:spTree>
    <p:extLst>
      <p:ext uri="{BB962C8B-B14F-4D97-AF65-F5344CB8AC3E}">
        <p14:creationId xmlns:p14="http://schemas.microsoft.com/office/powerpoint/2010/main" val="153876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Major notable</a:t>
            </a:r>
            <a:r>
              <a:rPr lang="en-US" baseline="0" dirty="0" smtClean="0"/>
              <a:t> economic elements that happened in the decade towards the above GDP statistics are noted as:</a:t>
            </a:r>
          </a:p>
          <a:p>
            <a:r>
              <a:rPr lang="en-US" baseline="0" dirty="0" smtClean="0"/>
              <a:t>In 1950, the Korean war was ongoing that led to the hugest GDP growth of 8.1% through 8.0% in 1951 as depicted in the table;</a:t>
            </a:r>
          </a:p>
          <a:p>
            <a:r>
              <a:rPr lang="en-US" baseline="0" dirty="0" smtClean="0"/>
              <a:t>In 1953, the war ended and recession was welcomed. </a:t>
            </a:r>
          </a:p>
          <a:p>
            <a:r>
              <a:rPr lang="en-US" baseline="0" dirty="0" smtClean="0"/>
              <a:t>In 1954, Dow returned to 1929 high. The year witnessed a negative GDP growth. </a:t>
            </a:r>
          </a:p>
          <a:p>
            <a:r>
              <a:rPr lang="en-US" baseline="0" dirty="0" smtClean="0"/>
              <a:t>In 1957, recession intensified.</a:t>
            </a:r>
          </a:p>
          <a:p>
            <a:r>
              <a:rPr lang="en-US" baseline="0" dirty="0" smtClean="0"/>
              <a:t>In 1959, the Recession ended despite the economy witnessing a negative GDP growth. </a:t>
            </a:r>
          </a:p>
          <a:p>
            <a:r>
              <a:rPr lang="en-US" baseline="0" dirty="0" smtClean="0"/>
              <a:t>In 1959, Fed raised taxes.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2375254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ＭＳ Ｐゴシック" panose="020B0600070205080204" pitchFamily="34" charset="-128"/>
              </a:rPr>
              <a:t>The table and the graph represents the</a:t>
            </a:r>
            <a:r>
              <a:rPr lang="en-US" altLang="en-US" baseline="0" dirty="0" smtClean="0">
                <a:ea typeface="ＭＳ Ｐゴシック" panose="020B0600070205080204" pitchFamily="34" charset="-128"/>
              </a:rPr>
              <a:t> unemployment rate. </a:t>
            </a:r>
          </a:p>
          <a:p>
            <a:pPr eaLnBrk="1" hangingPunct="1">
              <a:spcBef>
                <a:spcPct val="0"/>
              </a:spcBef>
            </a:pPr>
            <a:r>
              <a:rPr lang="en-US" altLang="en-US" dirty="0" smtClean="0">
                <a:ea typeface="ＭＳ Ｐゴシック" panose="020B0600070205080204" pitchFamily="34" charset="-128"/>
              </a:rPr>
              <a:t>With </a:t>
            </a:r>
            <a:r>
              <a:rPr lang="en-US" altLang="en-US" dirty="0">
                <a:ea typeface="ＭＳ Ｐゴシック" panose="020B0600070205080204" pitchFamily="34" charset="-128"/>
              </a:rPr>
              <a:t>WWII over, there was a large influx of European countries </a:t>
            </a:r>
            <a:r>
              <a:rPr lang="en-US" altLang="en-US" dirty="0" smtClean="0">
                <a:ea typeface="ＭＳ Ｐゴシック" panose="020B0600070205080204" pitchFamily="34" charset="-128"/>
              </a:rPr>
              <a:t>trading with America</a:t>
            </a:r>
            <a:r>
              <a:rPr lang="en-US" altLang="en-US" dirty="0">
                <a:ea typeface="ＭＳ Ｐゴシック" panose="020B0600070205080204" pitchFamily="34" charset="-128"/>
              </a:rPr>
              <a:t>, boosting </a:t>
            </a:r>
            <a:r>
              <a:rPr lang="en-US" altLang="en-US" dirty="0" smtClean="0">
                <a:ea typeface="ＭＳ Ｐゴシック" panose="020B0600070205080204" pitchFamily="34" charset="-128"/>
              </a:rPr>
              <a:t>the economy </a:t>
            </a:r>
            <a:r>
              <a:rPr lang="en-US" altLang="en-US" dirty="0">
                <a:ea typeface="ＭＳ Ｐゴシック" panose="020B0600070205080204" pitchFamily="34" charset="-128"/>
              </a:rPr>
              <a:t>and thus creating more opportunities for employment. Also with the Korean War, there were factories building weapons which also helped to create more jobs here, that war continued to lower the unemployment rate up to 1953 where </a:t>
            </a:r>
            <a:r>
              <a:rPr lang="en-US" altLang="en-US" dirty="0" smtClean="0">
                <a:ea typeface="ＭＳ Ｐゴシック" panose="020B0600070205080204" pitchFamily="34" charset="-128"/>
              </a:rPr>
              <a:t>unemployment rate was at 2.9%,</a:t>
            </a:r>
            <a:r>
              <a:rPr lang="en-US" altLang="en-US" baseline="0" dirty="0" smtClean="0">
                <a:ea typeface="ＭＳ Ｐゴシック" panose="020B0600070205080204" pitchFamily="34" charset="-128"/>
              </a:rPr>
              <a:t> </a:t>
            </a:r>
            <a:r>
              <a:rPr lang="en-US" altLang="en-US" dirty="0" smtClean="0">
                <a:ea typeface="ＭＳ Ｐゴシック" panose="020B0600070205080204" pitchFamily="34" charset="-128"/>
              </a:rPr>
              <a:t>the </a:t>
            </a:r>
            <a:r>
              <a:rPr lang="en-US" altLang="en-US" dirty="0">
                <a:ea typeface="ＭＳ Ｐゴシック" panose="020B0600070205080204" pitchFamily="34" charset="-128"/>
              </a:rPr>
              <a:t>lowest in that </a:t>
            </a:r>
            <a:r>
              <a:rPr lang="en-US" altLang="en-US" dirty="0" smtClean="0">
                <a:ea typeface="ＭＳ Ｐゴシック" panose="020B0600070205080204" pitchFamily="34" charset="-128"/>
              </a:rPr>
              <a:t>decade (U.S. Bureau</a:t>
            </a:r>
            <a:r>
              <a:rPr lang="en-US" altLang="en-US" baseline="0" dirty="0" smtClean="0">
                <a:ea typeface="ＭＳ Ｐゴシック" panose="020B0600070205080204" pitchFamily="34" charset="-128"/>
              </a:rPr>
              <a:t> of Labor Statistics, 2018). </a:t>
            </a:r>
            <a:endParaRPr lang="en-US" altLang="en-US" dirty="0">
              <a:ea typeface="ＭＳ Ｐゴシック" panose="020B0600070205080204" pitchFamily="34" charset="-128"/>
            </a:endParaRPr>
          </a:p>
          <a:p>
            <a:pPr eaLnBrk="1" hangingPunct="1">
              <a:spcBef>
                <a:spcPct val="0"/>
              </a:spcBef>
            </a:pPr>
            <a:r>
              <a:rPr lang="en-US" altLang="en-US" dirty="0" smtClean="0">
                <a:ea typeface="ＭＳ Ｐゴシック" panose="020B0600070205080204" pitchFamily="34" charset="-128"/>
              </a:rPr>
              <a:t>In this time, inflation was caused by output beyond capacity,</a:t>
            </a:r>
            <a:r>
              <a:rPr lang="en-US" altLang="en-US" baseline="0" dirty="0" smtClean="0">
                <a:ea typeface="ＭＳ Ｐゴシック" panose="020B0600070205080204" pitchFamily="34" charset="-128"/>
              </a:rPr>
              <a:t> moderate unemployment, and lack of permanent inflation-unemployment trade off. </a:t>
            </a:r>
            <a:endParaRPr lang="en-US" altLang="en-US" dirty="0">
              <a:ea typeface="ＭＳ Ｐゴシック" panose="020B0600070205080204" pitchFamily="34" charset="-128"/>
            </a:endParaRPr>
          </a:p>
          <a:p>
            <a:pPr eaLnBrk="1" hangingPunct="1">
              <a:spcBef>
                <a:spcPct val="0"/>
              </a:spcBef>
            </a:pPr>
            <a:r>
              <a:rPr lang="en-US" altLang="en-US" dirty="0" smtClean="0">
                <a:ea typeface="ＭＳ Ｐゴシック" panose="020B0600070205080204" pitchFamily="34" charset="-128"/>
              </a:rPr>
              <a:t>In 1953, Korean </a:t>
            </a:r>
            <a:r>
              <a:rPr lang="en-US" altLang="en-US" dirty="0">
                <a:ea typeface="ＭＳ Ｐゴシック" panose="020B0600070205080204" pitchFamily="34" charset="-128"/>
              </a:rPr>
              <a:t>War was over and with factories closing and European countries also feeling </a:t>
            </a:r>
            <a:r>
              <a:rPr lang="en-US" altLang="en-US" dirty="0" smtClean="0">
                <a:ea typeface="ＭＳ Ｐゴシック" panose="020B0600070205080204" pitchFamily="34" charset="-128"/>
              </a:rPr>
              <a:t>out of economic track, </a:t>
            </a:r>
            <a:r>
              <a:rPr lang="en-US" altLang="en-US" dirty="0">
                <a:ea typeface="ＭＳ Ｐゴシック" panose="020B0600070205080204" pitchFamily="34" charset="-128"/>
              </a:rPr>
              <a:t>unemployment rose to 5.5% in 1954. As the economy began to stabilize with the introduction of buying on credit, the end of decade saw overall increase of 37% and left Americans with over 30% more buying power than </a:t>
            </a:r>
            <a:r>
              <a:rPr lang="en-US" altLang="en-US" dirty="0" smtClean="0">
                <a:ea typeface="ＭＳ Ｐゴシック" panose="020B0600070205080204" pitchFamily="34" charset="-128"/>
              </a:rPr>
              <a:t>at</a:t>
            </a:r>
            <a:r>
              <a:rPr lang="en-US" altLang="en-US" baseline="0" dirty="0" smtClean="0">
                <a:ea typeface="ＭＳ Ｐゴシック" panose="020B0600070205080204" pitchFamily="34" charset="-128"/>
              </a:rPr>
              <a:t> the</a:t>
            </a:r>
            <a:r>
              <a:rPr lang="en-US" altLang="en-US" dirty="0" smtClean="0">
                <a:ea typeface="ＭＳ Ｐゴシック" panose="020B0600070205080204" pitchFamily="34" charset="-128"/>
              </a:rPr>
              <a:t> </a:t>
            </a:r>
            <a:r>
              <a:rPr lang="en-US" altLang="en-US" dirty="0">
                <a:ea typeface="ＭＳ Ｐゴシック" panose="020B0600070205080204" pitchFamily="34" charset="-128"/>
              </a:rPr>
              <a:t>beginning of the decade. </a:t>
            </a:r>
          </a:p>
          <a:p>
            <a:pPr eaLnBrk="1" hangingPunct="1">
              <a:spcBef>
                <a:spcPct val="0"/>
              </a:spcBef>
            </a:pPr>
            <a:r>
              <a:rPr lang="en-US" altLang="en-US" dirty="0" smtClean="0">
                <a:ea typeface="ＭＳ Ｐゴシック" panose="020B0600070205080204" pitchFamily="34" charset="-128"/>
              </a:rPr>
              <a:t>In</a:t>
            </a:r>
            <a:r>
              <a:rPr lang="en-US" altLang="en-US" baseline="0" dirty="0" smtClean="0">
                <a:ea typeface="ＭＳ Ｐゴシック" panose="020B0600070205080204" pitchFamily="34" charset="-128"/>
              </a:rPr>
              <a:t> 1960s, the economy witnessed low normal unemployment rate.</a:t>
            </a:r>
          </a:p>
          <a:p>
            <a:pPr eaLnBrk="1" hangingPunct="1">
              <a:spcBef>
                <a:spcPct val="0"/>
              </a:spcBef>
            </a:pPr>
            <a:r>
              <a:rPr lang="en-US" altLang="en-US" baseline="0" dirty="0" smtClean="0">
                <a:ea typeface="ＭＳ Ｐゴシック" panose="020B0600070205080204" pitchFamily="34" charset="-128"/>
              </a:rPr>
              <a:t>In the early 1970s, low natural rate of unemployment and inflation was sensitive to slack. In mid 1970s, natural rate of unemployment grew to moderate and the inflation grew somewhat to slack.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3CB9F4-AA87-4CDE-8DDD-69FD4683015B}"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1686767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ea typeface="ＭＳ Ｐゴシック" panose="020B0600070205080204" pitchFamily="34" charset="-128"/>
              </a:rPr>
              <a:t>As interest rate increase, trying to get a loan becomes a bit more difficult. People become hesitant to borrow as loans become more expensive so there is less amount of items purchased but consumers would save more. As interest rates lower, people tend to spend more especially when purchasing items on credit, this will increase consumer debt. Interest rates and GDP should almost mirror each other. For example, if looking at both lines on a graph, they should almost be the same. This would be the most ideal version of economic growth.  </a:t>
            </a:r>
            <a:endParaRPr lang="en-US" altLang="en-US" dirty="0" smtClean="0">
              <a:ea typeface="ＭＳ Ｐゴシック" panose="020B0600070205080204" pitchFamily="34" charset="-128"/>
            </a:endParaRPr>
          </a:p>
          <a:p>
            <a:pPr eaLnBrk="1" hangingPunct="1">
              <a:spcBef>
                <a:spcPct val="0"/>
              </a:spcBef>
            </a:pPr>
            <a:r>
              <a:rPr lang="en-US" altLang="en-US" dirty="0" smtClean="0">
                <a:ea typeface="ＭＳ Ｐゴシック" panose="020B0600070205080204" pitchFamily="34" charset="-128"/>
              </a:rPr>
              <a:t>Recessions</a:t>
            </a:r>
            <a:r>
              <a:rPr lang="en-US" altLang="en-US" baseline="0" dirty="0" smtClean="0">
                <a:ea typeface="ＭＳ Ｐゴシック" panose="020B0600070205080204" pitchFamily="34" charset="-128"/>
              </a:rPr>
              <a:t> are often in the event of economic growth, and whenever they come, the FED uses fiscal policies as a strategy to end the increased inflation stimulating consumption. Increasing interest rates is one fiscal policy that Fed took in 1959 to stimulate consumption by lowering levels of inflation. </a:t>
            </a: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849D106-396D-4D53-9082-7A4AF654820E}" type="slidenum">
              <a:rPr lang="en-US" altLang="en-US">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390849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economy seemed dilapidated in the times of recession. </a:t>
            </a:r>
          </a:p>
          <a:p>
            <a:r>
              <a:rPr lang="en-US" dirty="0" smtClean="0"/>
              <a:t>Two major factors that happened after the WW II had great impact on the economy. </a:t>
            </a:r>
          </a:p>
          <a:p>
            <a:pPr marL="0" indent="0">
              <a:buNone/>
            </a:pPr>
            <a:r>
              <a:rPr lang="en-US" dirty="0" smtClean="0"/>
              <a:t>	</a:t>
            </a:r>
            <a:r>
              <a:rPr lang="en-US" dirty="0" err="1" smtClean="0"/>
              <a:t>i</a:t>
            </a:r>
            <a:r>
              <a:rPr lang="en-US" dirty="0" smtClean="0"/>
              <a:t>) economic impact of returning GIs – the entire baby boom population </a:t>
            </a:r>
          </a:p>
          <a:p>
            <a:pPr marL="0" indent="0">
              <a:buNone/>
            </a:pPr>
            <a:r>
              <a:rPr lang="en-US" dirty="0" smtClean="0"/>
              <a:t>	ii) huge interest rates that the FED took to restore inflation and unemployment. </a:t>
            </a:r>
          </a:p>
          <a:p>
            <a:r>
              <a:rPr lang="en-US" dirty="0" smtClean="0"/>
              <a:t>Hiking interest rate in 1959 saw the economy return to a period of recession in the year 1960 with a GDP decline from 6.9% to 2.6%. </a:t>
            </a:r>
          </a:p>
          <a:p>
            <a:r>
              <a:rPr lang="en-US" dirty="0" smtClean="0"/>
              <a:t>This recession was maintained until 1961 when John F. Kennedy’s spending was partaken to end the recession in the economy.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7</a:t>
            </a:fld>
            <a:endParaRPr lang="en-US" altLang="en-US"/>
          </a:p>
        </p:txBody>
      </p:sp>
    </p:spTree>
    <p:extLst>
      <p:ext uri="{BB962C8B-B14F-4D97-AF65-F5344CB8AC3E}">
        <p14:creationId xmlns:p14="http://schemas.microsoft.com/office/powerpoint/2010/main" val="1965577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aseline="0" dirty="0" smtClean="0">
                <a:ea typeface="ＭＳ Ｐゴシック" panose="020B0600070205080204" pitchFamily="34" charset="-128"/>
              </a:rPr>
              <a:t>After the Second World War, deliberate and systematic effort to utilize fiscal policy to stimulate the economy to operate closely to its potential while avoiding detriments like inflation became a standard practice in the economy. For instance, the </a:t>
            </a:r>
            <a:r>
              <a:rPr lang="en-US" altLang="en-US" baseline="0" dirty="0">
                <a:ea typeface="ＭＳ Ｐゴシック" panose="020B0600070205080204" pitchFamily="34" charset="-128"/>
              </a:rPr>
              <a:t>Korean War </a:t>
            </a:r>
            <a:r>
              <a:rPr lang="en-US" altLang="en-US" baseline="0" dirty="0" smtClean="0">
                <a:ea typeface="ＭＳ Ｐゴシック" panose="020B0600070205080204" pitchFamily="34" charset="-128"/>
              </a:rPr>
              <a:t>was of help to </a:t>
            </a:r>
            <a:r>
              <a:rPr lang="en-US" altLang="en-US" baseline="0" dirty="0">
                <a:ea typeface="ＭＳ Ｐゴシック" panose="020B0600070205080204" pitchFamily="34" charset="-128"/>
              </a:rPr>
              <a:t>the economy in the beginning of the </a:t>
            </a:r>
            <a:r>
              <a:rPr lang="en-US" altLang="en-US" baseline="0" dirty="0" smtClean="0">
                <a:ea typeface="ＭＳ Ｐゴシック" panose="020B0600070205080204" pitchFamily="34" charset="-128"/>
              </a:rPr>
              <a:t>decade, </a:t>
            </a:r>
            <a:r>
              <a:rPr lang="en-US" altLang="en-US" baseline="0" dirty="0">
                <a:ea typeface="ＭＳ Ｐゴシック" panose="020B0600070205080204" pitchFamily="34" charset="-128"/>
              </a:rPr>
              <a:t>however, after the war there was a recession that was caused due to a huge surge of unemployment. With the military coming back from the war, there was no longer a demand for wartime goods and services</a:t>
            </a:r>
            <a:r>
              <a:rPr lang="en-US" altLang="en-US" baseline="0" dirty="0" smtClean="0">
                <a:ea typeface="ＭＳ Ｐゴシック" panose="020B0600070205080204" pitchFamily="34" charset="-128"/>
              </a:rPr>
              <a:t>. </a:t>
            </a:r>
            <a:r>
              <a:rPr lang="en-US" baseline="0" dirty="0" smtClean="0"/>
              <a:t>Federal </a:t>
            </a:r>
            <a:r>
              <a:rPr lang="en-US" baseline="0" dirty="0"/>
              <a:t>spending increased due to the Korean War, the Cold War, and domestic polices such as expansion of some aspects of the New Deal and the construction of the Interstate Highway system. However, this was offset by high income tax rates, with a top rate of 90% to begin the decade.</a:t>
            </a: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r>
              <a:rPr lang="en-US" dirty="0"/>
              <a:t>To deal with the </a:t>
            </a:r>
            <a:r>
              <a:rPr lang="en-US" dirty="0" smtClean="0"/>
              <a:t>recession of this period, the </a:t>
            </a:r>
            <a:r>
              <a:rPr lang="en-US" dirty="0"/>
              <a:t>Congress passed a stimulus package 1958 to help support businesses and bring the economy out of its </a:t>
            </a:r>
            <a:r>
              <a:rPr lang="en-US" dirty="0" smtClean="0"/>
              <a:t>slump. Another fiscal</a:t>
            </a:r>
            <a:r>
              <a:rPr lang="en-US" baseline="0" dirty="0" smtClean="0"/>
              <a:t> policy that was taken is the increase of interest rates during the time to around 4% as shown in a previous table. </a:t>
            </a:r>
            <a:endParaRPr lang="en-US" dirty="0"/>
          </a:p>
          <a:p>
            <a:pPr eaLnBrk="1" hangingPunct="1">
              <a:spcBef>
                <a:spcPct val="0"/>
              </a:spcBef>
            </a:pP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20861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aseline="0" dirty="0">
                <a:ea typeface="ＭＳ Ｐゴシック" panose="020B0600070205080204" pitchFamily="34" charset="-128"/>
              </a:rPr>
              <a:t>During the recession of 1957-58, we see major dips, however during the following years, although there were some dips, none were as deep as they were during the recession. The following years saw a steading increase in the employment rates. </a:t>
            </a:r>
          </a:p>
          <a:p>
            <a:pPr eaLnBrk="1" hangingPunct="1">
              <a:spcBef>
                <a:spcPct val="0"/>
              </a:spcBef>
            </a:pPr>
            <a:endParaRPr lang="en-US" baseline="0" dirty="0">
              <a:ea typeface="ＭＳ Ｐゴシック" panose="020B0600070205080204" pitchFamily="34" charset="-128"/>
            </a:endParaRPr>
          </a:p>
          <a:p>
            <a:pPr eaLnBrk="1" hangingPunct="1">
              <a:spcBef>
                <a:spcPct val="0"/>
              </a:spcBef>
            </a:pPr>
            <a:r>
              <a:rPr lang="en-US" dirty="0"/>
              <a:t>Eisenhower fought against tax cuts that could have increase Federal debt that was already in the hole due to the increased military spending due to the wares of this decade. The only exception to any tax policy was the increase in the fuel tax to help pay for the Highway expansion of 1956</a:t>
            </a:r>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810568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government worked</a:t>
            </a:r>
            <a:r>
              <a:rPr lang="en-US" baseline="0" dirty="0" smtClean="0"/>
              <a:t> hard to refrain the economy from dragging itself into the post-war depression. </a:t>
            </a:r>
          </a:p>
          <a:p>
            <a:r>
              <a:rPr lang="en-US" baseline="0" dirty="0" smtClean="0"/>
              <a:t>Previously, an Employment Act had been implemented that targeted maximum but not full employment, trigger production and stir up purchasing power. </a:t>
            </a:r>
          </a:p>
          <a:p>
            <a:r>
              <a:rPr lang="en-US" baseline="0" dirty="0" smtClean="0"/>
              <a:t>This tax, </a:t>
            </a:r>
            <a:r>
              <a:rPr lang="en-GB" dirty="0" smtClean="0"/>
              <a:t>apparently reflected the progressive nature of the tax system and the continuing increases in social security taxes, even with the multitude of tax actions legislated throughout the periods. </a:t>
            </a:r>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10</a:t>
            </a:fld>
            <a:endParaRPr lang="en-US" altLang="en-US"/>
          </a:p>
        </p:txBody>
      </p:sp>
    </p:spTree>
    <p:extLst>
      <p:ext uri="{BB962C8B-B14F-4D97-AF65-F5344CB8AC3E}">
        <p14:creationId xmlns:p14="http://schemas.microsoft.com/office/powerpoint/2010/main" val="301861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dirty="0"/>
              <a:t>Interest rates on bonds were kept low while the U.S. entered WWII to allow cheaper financing of the war. President Truman wanted these low interest rates to continue through the Korean War as a way to protect the people that were purchasing bonds. CPI continued to grow since 1948 and raised into the low 20% early through the 1950s which caused concern for inflation. </a:t>
            </a:r>
            <a:r>
              <a:rPr lang="en-US" sz="1200" b="0" i="0" kern="1200" dirty="0">
                <a:solidFill>
                  <a:schemeClr val="tx1"/>
                </a:solidFill>
                <a:effectLst/>
                <a:latin typeface="+mn-lt"/>
                <a:ea typeface="ＭＳ Ｐゴシック" charset="0"/>
              </a:rPr>
              <a:t>B</a:t>
            </a:r>
            <a:r>
              <a:rPr lang="en-US" sz="1200" b="0" i="0" kern="1200" dirty="0">
                <a:solidFill>
                  <a:schemeClr val="tx1"/>
                </a:solidFill>
                <a:effectLst/>
                <a:latin typeface="+mn-lt"/>
                <a:ea typeface="ＭＳ Ｐゴシック" charset="0"/>
                <a:cs typeface="ＭＳ Ｐゴシック" charset="0"/>
              </a:rPr>
              <a:t>etween 1952 and 1960, average annual inflation was less than 2 percent, the U.S. economy expanded at an average annual rate of </a:t>
            </a:r>
            <a:r>
              <a:rPr lang="en-US" sz="1200" b="0" i="0" kern="1200" dirty="0" smtClean="0">
                <a:solidFill>
                  <a:schemeClr val="tx1"/>
                </a:solidFill>
                <a:effectLst/>
                <a:latin typeface="+mn-lt"/>
                <a:ea typeface="ＭＳ Ｐゴシック" charset="0"/>
                <a:cs typeface="ＭＳ Ｐゴシック" charset="0"/>
              </a:rPr>
              <a:t>2.9.</a:t>
            </a:r>
            <a:endParaRPr lang="en-US" dirty="0"/>
          </a:p>
          <a:p>
            <a:pPr marL="0" marR="0" lvl="0" indent="0" algn="l" defTabSz="4572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4156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dirty="0"/>
              <a:t>The ability for banks to independently set interest rates, helped to slow the rate of inflation. This change coincided more or less with the acceleration in the pace of business activity and the intensification of the demand for bank credit toward mid-1952. As a result of the increasing pressure on bank reserves, bank borrowing at Federal Reserve banks rose from about $300 million in March 1952 to a record level of $1.6 billion by the end of the year. </a:t>
            </a:r>
            <a:endParaRPr lang="en-US" dirty="0" smtClean="0"/>
          </a:p>
          <a:p>
            <a:pPr marL="0" marR="0" lvl="0" indent="0" algn="l" defTabSz="457200" rtl="0" eaLnBrk="1" fontAlgn="base" latinLnBrk="0" hangingPunct="1">
              <a:lnSpc>
                <a:spcPct val="100000"/>
              </a:lnSpc>
              <a:spcBef>
                <a:spcPct val="0"/>
              </a:spcBef>
              <a:spcAft>
                <a:spcPct val="0"/>
              </a:spcAft>
              <a:buClrTx/>
              <a:buSzTx/>
              <a:buFontTx/>
              <a:buNone/>
              <a:tabLst/>
              <a:defRPr/>
            </a:pPr>
            <a:endParaRPr lang="en-US" dirty="0"/>
          </a:p>
          <a:p>
            <a:pPr marL="0" marR="0" lvl="0" indent="0" algn="l" defTabSz="457200" rtl="0" eaLnBrk="1" fontAlgn="base" latinLnBrk="0" hangingPunct="1">
              <a:lnSpc>
                <a:spcPct val="100000"/>
              </a:lnSpc>
              <a:spcBef>
                <a:spcPct val="0"/>
              </a:spcBef>
              <a:spcAft>
                <a:spcPct val="0"/>
              </a:spcAft>
              <a:buClrTx/>
              <a:buSzTx/>
              <a:buFontTx/>
              <a:buNone/>
              <a:tabLst/>
              <a:defRPr/>
            </a:pPr>
            <a:endParaRPr lang="en-US" dirty="0"/>
          </a:p>
          <a:p>
            <a:pPr eaLnBrk="1" hangingPunct="1">
              <a:spcBef>
                <a:spcPct val="0"/>
              </a:spcBef>
            </a:pPr>
            <a:endParaRPr lang="en-US" altLang="en-US" baseline="0"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a:p>
            <a:pPr eaLnBrk="1" hangingPunct="1">
              <a:spcBef>
                <a:spcPct val="0"/>
              </a:spcBef>
            </a:pPr>
            <a:endParaRPr lang="en-US" altLang="en-US" dirty="0">
              <a:ea typeface="ＭＳ Ｐゴシック" panose="020B0600070205080204" pitchFamily="34" charset="-128"/>
            </a:endParaRPr>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9A4C521-9648-4FB9-BA12-D240D4AB200E}"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106209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overwhelming concern of our monetary authorities in recent years with the problems of inflation is so familiar that documentation of the record is hardly necessary. </a:t>
            </a:r>
          </a:p>
          <a:p>
            <a:r>
              <a:rPr lang="en-GB" dirty="0" smtClean="0"/>
              <a:t>The quantitative impact of the Federal Reserve Board's restraint on the growth of the money supply relative to certain other economic magnitudes may be seen in the Table.</a:t>
            </a:r>
            <a:r>
              <a:rPr lang="en-GB" baseline="0" dirty="0" smtClean="0"/>
              <a:t> </a:t>
            </a:r>
          </a:p>
          <a:p>
            <a:r>
              <a:rPr lang="en-GB" dirty="0" smtClean="0"/>
              <a:t>The fact appears to be that the Board has subordinated full employment as a goal of policy. </a:t>
            </a:r>
          </a:p>
          <a:p>
            <a:r>
              <a:rPr lang="en-GB" dirty="0" smtClean="0"/>
              <a:t>This seems evident from its willingness to "tighten the vice" in the presence of appreciable excess capacity both at the end of prosperity in 1956-7 and in the recovery of 1958-9. </a:t>
            </a:r>
          </a:p>
          <a:p>
            <a:r>
              <a:rPr lang="en-GB" dirty="0" smtClean="0"/>
              <a:t>Between January and July, 1957, as money was becoming tighter, seasonally adjusted unemployment was less than 4 per cent in only one month, whereas in all of 1956 in only one month was it as high as 4 per cent.4 At the end of 1958, as money was tightening, seasonally adjusted unemployment was 6.1 per cent and by March, 1959, was still 5.8 percent.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13</a:t>
            </a:fld>
            <a:endParaRPr lang="en-US" altLang="en-US"/>
          </a:p>
        </p:txBody>
      </p:sp>
    </p:spTree>
    <p:extLst>
      <p:ext uri="{BB962C8B-B14F-4D97-AF65-F5344CB8AC3E}">
        <p14:creationId xmlns:p14="http://schemas.microsoft.com/office/powerpoint/2010/main" val="1761764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Following the 1951 Accord, the policies set in place, controlled inflation and the CPI throughout the decade. Federal Reserve was granted the opportunity to independently control interest rates which helped to slow inflation and “level” the CPI. During this decade, there was the ending of the war and beginning of a new one, recessions, and yet there was good economic growth.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Commercial banks have been both stabilizing and destabilizing factors in the government securities market. On the one hand, they have emerged as permanent, large holders-and by far the largest institutional holders-of government securities. However, they are also a group whose relative instability in holdings is exceeded only by that of non-financial corporations.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Important to the plight of the Treasury in managing its debt is a group of developments related to the competitive pressures of other areas for the financial savings of society</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56D8E0-B4D3-4BD8-865B-C31268D2AB53}"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03420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robust economy that developed into prospects</a:t>
            </a:r>
            <a:r>
              <a:rPr lang="en-US" baseline="0" dirty="0" smtClean="0"/>
              <a:t> of excessive production led to the rise of the American Middle class people. </a:t>
            </a:r>
          </a:p>
          <a:p>
            <a:r>
              <a:rPr lang="en-US" baseline="0" dirty="0" smtClean="0"/>
              <a:t>The people who had grown up during the depression era of poverty and misery of the World War II were now happily marrying, developing their families and exploring opportunities in a variety of work opportunities. </a:t>
            </a:r>
          </a:p>
          <a:p>
            <a:r>
              <a:rPr lang="en-US" baseline="0" dirty="0" smtClean="0"/>
              <a:t>Additionally, the GI Bill implemented to fund veterans pursuing tertiary and post secondary education, was very supportive to those people who faced challenges in a bid to earn their degrees as a strategy to earn themselves better paying jobs. </a:t>
            </a:r>
          </a:p>
          <a:p>
            <a:r>
              <a:rPr lang="en-US" baseline="0" dirty="0" smtClean="0"/>
              <a:t>Also, small business were witnessed to grow, corporations merging to increase their competitive advantages as well as market cap gradually becoming more powerful and competitive. </a:t>
            </a:r>
          </a:p>
          <a:p>
            <a:r>
              <a:rPr lang="en-US" baseline="0" dirty="0" smtClean="0"/>
              <a:t>Labor was in dire need; specifically skilled and non-skilled labor since companies needed to manage their asset base, work their assembly lines and sale their commodities to the pubic. </a:t>
            </a:r>
          </a:p>
          <a:p>
            <a:r>
              <a:rPr lang="en-US" baseline="0" dirty="0" smtClean="0"/>
              <a:t>People positioned themselves as opportunities were many. </a:t>
            </a:r>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15</a:t>
            </a:fld>
            <a:endParaRPr lang="en-US" altLang="en-US"/>
          </a:p>
        </p:txBody>
      </p:sp>
    </p:spTree>
    <p:extLst>
      <p:ext uri="{BB962C8B-B14F-4D97-AF65-F5344CB8AC3E}">
        <p14:creationId xmlns:p14="http://schemas.microsoft.com/office/powerpoint/2010/main" val="4137535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ＭＳ Ｐゴシック" charset="0"/>
                <a:cs typeface="ＭＳ Ｐゴシック" charset="0"/>
              </a:rPr>
              <a:t>It does not mean that the previous years Americans were not</a:t>
            </a:r>
            <a:r>
              <a:rPr lang="en-GB" sz="1200" b="0" i="0" kern="1200" baseline="0" dirty="0" smtClean="0">
                <a:solidFill>
                  <a:schemeClr val="tx1"/>
                </a:solidFill>
                <a:effectLst/>
                <a:latin typeface="+mn-lt"/>
                <a:ea typeface="ＭＳ Ｐゴシック" charset="0"/>
                <a:cs typeface="ＭＳ Ｐゴシック" charset="0"/>
              </a:rPr>
              <a:t> purchasing items, o</a:t>
            </a:r>
            <a:r>
              <a:rPr lang="en-GB" sz="1200" b="0" i="0" kern="1200" dirty="0" smtClean="0">
                <a:solidFill>
                  <a:schemeClr val="tx1"/>
                </a:solidFill>
                <a:effectLst/>
                <a:latin typeface="+mn-lt"/>
                <a:ea typeface="ＭＳ Ｐゴシック" charset="0"/>
                <a:cs typeface="ＭＳ Ｐゴシック" charset="0"/>
              </a:rPr>
              <a:t>f course, Americans also had purchased things in previous decades. But during the 1950s, more people had enough money to buy nonessential items, and those who didn't were making their major purchases on credit. </a:t>
            </a:r>
          </a:p>
          <a:p>
            <a:r>
              <a:rPr lang="en-GB" sz="1200" b="0" i="0" kern="1200" dirty="0" smtClean="0">
                <a:solidFill>
                  <a:schemeClr val="tx1"/>
                </a:solidFill>
                <a:effectLst/>
                <a:latin typeface="+mn-lt"/>
                <a:ea typeface="ＭＳ Ｐゴシック" charset="0"/>
                <a:cs typeface="ＭＳ Ｐゴシック" charset="0"/>
              </a:rPr>
              <a:t>At the same time, the commercial banking industry expanded, with insurance, trust, and holding companies also entering the money business. </a:t>
            </a:r>
          </a:p>
          <a:p>
            <a:r>
              <a:rPr lang="en-GB" sz="1200" b="0" i="0" kern="1200" dirty="0" smtClean="0">
                <a:solidFill>
                  <a:schemeClr val="tx1"/>
                </a:solidFill>
                <a:effectLst/>
                <a:latin typeface="+mn-lt"/>
                <a:ea typeface="ＭＳ Ｐゴシック" charset="0"/>
                <a:cs typeface="ＭＳ Ｐゴシック" charset="0"/>
              </a:rPr>
              <a:t>With the ready availability of jobs and credit, the 1950s offered most people the ability to purchase all sorts of goods and services for their material comfort.</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16</a:t>
            </a:fld>
            <a:endParaRPr lang="en-US" altLang="en-US"/>
          </a:p>
        </p:txBody>
      </p:sp>
    </p:spTree>
    <p:extLst>
      <p:ext uri="{BB962C8B-B14F-4D97-AF65-F5344CB8AC3E}">
        <p14:creationId xmlns:p14="http://schemas.microsoft.com/office/powerpoint/2010/main" val="3331846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17</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txBody>
          <a:bodyPr>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371600" y="3200400"/>
            <a:ext cx="6400800" cy="24384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038566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906189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8386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36541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8852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06370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6491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54570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10" Type="http://schemas.openxmlformats.org/officeDocument/2006/relationships/image" Target="../media/image26.png"/><Relationship Id="rId4" Type="http://schemas.openxmlformats.org/officeDocument/2006/relationships/slideLayout" Target="../slideLayouts/slideLayout3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Box 1"/>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174239013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Lst>
  <p:txStyles>
    <p:titleStyle>
      <a:lvl1pPr algn="l" rtl="0" eaLnBrk="0" fontAlgn="base" hangingPunct="0">
        <a:spcBef>
          <a:spcPct val="0"/>
        </a:spcBef>
        <a:spcAft>
          <a:spcPct val="0"/>
        </a:spcAft>
        <a:defRPr sz="3200" b="1" kern="1200">
          <a:solidFill>
            <a:srgbClr val="002663"/>
          </a:solidFill>
          <a:latin typeface="Arial"/>
          <a:ea typeface="ＭＳ Ｐゴシック" charset="0"/>
          <a:cs typeface="Arial"/>
        </a:defRPr>
      </a:lvl1pPr>
      <a:lvl2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2pPr>
      <a:lvl3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3pPr>
      <a:lvl4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4pPr>
      <a:lvl5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5pPr>
      <a:lvl6pPr marL="457200" algn="l" rtl="0" fontAlgn="base">
        <a:spcBef>
          <a:spcPct val="0"/>
        </a:spcBef>
        <a:spcAft>
          <a:spcPct val="0"/>
        </a:spcAft>
        <a:defRPr sz="4400">
          <a:solidFill>
            <a:srgbClr val="002663"/>
          </a:solidFill>
          <a:latin typeface="Frank Goth ECd" pitchFamily="34" charset="0"/>
        </a:defRPr>
      </a:lvl6pPr>
      <a:lvl7pPr marL="914400" algn="l" rtl="0" fontAlgn="base">
        <a:spcBef>
          <a:spcPct val="0"/>
        </a:spcBef>
        <a:spcAft>
          <a:spcPct val="0"/>
        </a:spcAft>
        <a:defRPr sz="4400">
          <a:solidFill>
            <a:srgbClr val="002663"/>
          </a:solidFill>
          <a:latin typeface="Frank Goth ECd" pitchFamily="34" charset="0"/>
        </a:defRPr>
      </a:lvl7pPr>
      <a:lvl8pPr marL="1371600" algn="l" rtl="0" fontAlgn="base">
        <a:spcBef>
          <a:spcPct val="0"/>
        </a:spcBef>
        <a:spcAft>
          <a:spcPct val="0"/>
        </a:spcAft>
        <a:defRPr sz="4400">
          <a:solidFill>
            <a:srgbClr val="002663"/>
          </a:solidFill>
          <a:latin typeface="Frank Goth ECd" pitchFamily="34" charset="0"/>
        </a:defRPr>
      </a:lvl8pPr>
      <a:lvl9pPr marL="1828800" algn="l" rtl="0" fontAlgn="base">
        <a:spcBef>
          <a:spcPct val="0"/>
        </a:spcBef>
        <a:spcAft>
          <a:spcPct val="0"/>
        </a:spcAft>
        <a:defRPr sz="4400">
          <a:solidFill>
            <a:srgbClr val="002663"/>
          </a:solidFill>
          <a:latin typeface="Frank Goth ECd" pitchFamily="34" charset="0"/>
        </a:defRPr>
      </a:lvl9pPr>
    </p:titleStyle>
    <p:bodyStyle>
      <a:lvl1pPr marL="342900" indent="-34290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1pPr>
      <a:lvl2pPr marL="742950" indent="-28575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2pPr>
      <a:lvl3pPr marL="11430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3pPr>
      <a:lvl4pPr marL="16002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4pPr>
      <a:lvl5pPr marL="20574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fred.stlouisfed.org/graph/?g=lWFT"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29.gif"/></Relationships>
</file>

<file path=ppt/slides/_rels/slide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hyperlink" Target="http://fred.stlouisfed.org/graph/?g=kFDC"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3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8" Type="http://schemas.openxmlformats.org/officeDocument/2006/relationships/hyperlink" Target="https://data.bls.gov/pdq/SurveyOutputServlet" TargetMode="External"/><Relationship Id="rId3" Type="http://schemas.openxmlformats.org/officeDocument/2006/relationships/hyperlink" Target="https://www.shmoop.com/1950s/economy.html" TargetMode="External"/><Relationship Id="rId7" Type="http://schemas.openxmlformats.org/officeDocument/2006/relationships/hyperlink" Target="https://inflationdata.com/articles/inflation-cpi-consumer-price-index-1950-1959/" TargetMode="External"/><Relationship Id="rId12" Type="http://schemas.openxmlformats.org/officeDocument/2006/relationships/hyperlink" Target="https://www.federalreservehistory.org/essays/treas_fed_accord_to_mid1960s"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hyperlink" Target="https://fred.stlouisfed.org/series/MPRIME" TargetMode="External"/><Relationship Id="rId11" Type="http://schemas.openxmlformats.org/officeDocument/2006/relationships/hyperlink" Target="https://www.nber.org/digest/jun02/w8800.html" TargetMode="External"/><Relationship Id="rId5" Type="http://schemas.openxmlformats.org/officeDocument/2006/relationships/hyperlink" Target="https://fred.stlouisfed.org/series/GDPC96/" TargetMode="External"/><Relationship Id="rId10" Type="http://schemas.openxmlformats.org/officeDocument/2006/relationships/hyperlink" Target="https://taxfoundation.org/taxes-rich-1950-not-high/" TargetMode="External"/><Relationship Id="rId4" Type="http://schemas.openxmlformats.org/officeDocument/2006/relationships/hyperlink" Target="https://www.encyclopedia.com/social-sciences/culture-magazines/1950s-business-and-economy-overview" TargetMode="External"/><Relationship Id="rId9" Type="http://schemas.openxmlformats.org/officeDocument/2006/relationships/hyperlink" Target="https://www.thebalance.com/us-gdp-by-year-330554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smtClean="0">
                <a:latin typeface="Arial" panose="020B0604020202020204" pitchFamily="34" charset="0"/>
                <a:ea typeface="ＭＳ Ｐゴシック" panose="020B0600070205080204" pitchFamily="34" charset="-128"/>
                <a:cs typeface="Arial" panose="020B0604020202020204" pitchFamily="34" charset="0"/>
              </a:rPr>
              <a:t>American Economy in the 1950’s</a:t>
            </a:r>
            <a:endParaRPr lang="en-US" altLang="en-US" sz="3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Noel Figueroa</a:t>
            </a:r>
          </a:p>
          <a:p>
            <a:pPr>
              <a:buFont typeface="Arial" charset="0"/>
              <a:buNone/>
              <a:defRPr/>
            </a:pPr>
            <a:r>
              <a:rPr lang="en-US" sz="2400" dirty="0">
                <a:cs typeface="+mn-cs"/>
              </a:rPr>
              <a:t>ECO 202</a:t>
            </a:r>
          </a:p>
          <a:p>
            <a:pPr>
              <a:defRPr/>
            </a:pPr>
            <a:r>
              <a:rPr lang="en-US" dirty="0"/>
              <a:t>Dr. Alisher </a:t>
            </a:r>
            <a:r>
              <a:rPr lang="en-US" dirty="0" err="1"/>
              <a:t>Akhmedjonov</a:t>
            </a: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54000"/>
            <a:ext cx="8258175" cy="1193800"/>
          </a:xfrm>
        </p:spPr>
        <p:txBody>
          <a:bodyPr/>
          <a:lstStyle/>
          <a:p>
            <a:pPr>
              <a:defRPr/>
            </a:pPr>
            <a:r>
              <a:rPr lang="en-US" dirty="0">
                <a:ea typeface="+mj-ea"/>
                <a:cs typeface="+mj-cs"/>
              </a:rPr>
              <a:t>Ten-Year Period of U.S. Economic History Overview</a:t>
            </a:r>
            <a:endParaRPr lang="en-US" dirty="0">
              <a:cs typeface="+mj-cs"/>
            </a:endParaRPr>
          </a:p>
        </p:txBody>
      </p:sp>
      <p:sp>
        <p:nvSpPr>
          <p:cNvPr id="6147" name="Content Placeholder 2"/>
          <p:cNvSpPr>
            <a:spLocks noGrp="1"/>
          </p:cNvSpPr>
          <p:nvPr>
            <p:ph idx="1"/>
          </p:nvPr>
        </p:nvSpPr>
        <p:spPr/>
        <p:txBody>
          <a:bodyPr/>
          <a:lstStyle/>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This post war period was characterized by massive economic growth until the Vietnam war.</a:t>
            </a: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During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1950’s,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WWII was over and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people were recovering from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war effects. </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Overly, the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economy grew by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37 % over this decade.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By the end of 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decade,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average family had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a buying power of over 30 % as compared to the previous decade (war time).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GI Bill was a big factor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that led to the addition of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college graduates to the work force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during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decade.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Unemployment varied especially during recessions in 1954 and 1958,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shrinking to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4.5% in the middle of the </a:t>
            </a:r>
            <a:r>
              <a:rPr lang="en-US" altLang="en-US" dirty="0" smtClean="0">
                <a:latin typeface="Times New Roman" panose="02020603050405020304" pitchFamily="18" charset="0"/>
                <a:ea typeface="ＭＳ Ｐゴシック" panose="020B0600070205080204" pitchFamily="34" charset="-128"/>
                <a:cs typeface="Times New Roman" panose="02020603050405020304" pitchFamily="18" charset="0"/>
              </a:rPr>
              <a:t>decade.</a:t>
            </a: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dirty="0">
              <a:latin typeface="Frank Goth ECd" pitchFamily="34" charset="0"/>
              <a:ea typeface="ＭＳ Ｐゴシック" panose="020B0600070205080204" pitchFamily="34" charset="-128"/>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8" name="Rectangle 137">
            <a:extLst>
              <a:ext uri="{FF2B5EF4-FFF2-40B4-BE49-F238E27FC236}">
                <a16:creationId xmlns="" xmlns:a16="http://schemas.microsoft.com/office/drawing/2014/main" id="{A4AC5506-6312-4701-8D3C-40187889A9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Title 1"/>
          <p:cNvSpPr>
            <a:spLocks noGrp="1"/>
          </p:cNvSpPr>
          <p:nvPr>
            <p:ph type="title"/>
          </p:nvPr>
        </p:nvSpPr>
        <p:spPr/>
        <p:txBody>
          <a:bodyPr vert="horz" lIns="91440" tIns="45720" rIns="91440" bIns="45720" rtlCol="0" anchor="ctr">
            <a:normAutofit/>
          </a:bodyPr>
          <a:lstStyle/>
          <a:p>
            <a:pPr algn="ctr" defTabSz="914400"/>
            <a:r>
              <a:rPr lang="en-US" altLang="en-US" sz="2800" kern="1200">
                <a:solidFill>
                  <a:schemeClr val="bg1"/>
                </a:solidFill>
                <a:latin typeface="+mj-lt"/>
                <a:ea typeface="+mj-ea"/>
                <a:cs typeface="+mj-cs"/>
              </a:rPr>
              <a:t>GDP through the decade</a:t>
            </a:r>
          </a:p>
        </p:txBody>
      </p:sp>
      <p:sp>
        <p:nvSpPr>
          <p:cNvPr id="9" name="Content Placeholder 8"/>
          <p:cNvSpPr>
            <a:spLocks noGrp="1"/>
          </p:cNvSpPr>
          <p:nvPr>
            <p:ph idx="1"/>
          </p:nvPr>
        </p:nvSpPr>
        <p:spPr/>
        <p:txBody>
          <a:bodyPr/>
          <a:lstStyle/>
          <a:p>
            <a:endParaRPr lang="en-US"/>
          </a:p>
        </p:txBody>
      </p:sp>
      <p:pic>
        <p:nvPicPr>
          <p:cNvPr id="8197" name="FRED Graph Chart" descr="FRED Graph">
            <a:hlinkClick r:id="rId3" tooltip="View this chart in your browser. "/>
            <a:extLst>
              <a:ext uri="{FF2B5EF4-FFF2-40B4-BE49-F238E27FC236}">
                <a16:creationId xmlns="" xmlns:a16="http://schemas.microsoft.com/office/drawing/2014/main" id="{DCDF5E0A-845B-4CEB-A55E-02F89E4F3F0D}"/>
              </a:ext>
            </a:extLst>
          </p:cNvPr>
          <p:cNvPicPr>
            <a:picLocks noChangeAspect="1"/>
          </p:cNvPicPr>
          <p:nvPr/>
        </p:nvPicPr>
        <p:blipFill>
          <a:blip r:embed="rId4"/>
          <a:stretch>
            <a:fillRect/>
          </a:stretch>
        </p:blipFill>
        <p:spPr>
          <a:xfrm>
            <a:off x="457200" y="1531158"/>
            <a:ext cx="8429625" cy="4793442"/>
          </a:xfrm>
          <a:prstGeom prst="rect">
            <a:avLst/>
          </a:prstGeom>
        </p:spPr>
      </p:pic>
      <p:sp>
        <p:nvSpPr>
          <p:cNvPr id="7" name="Rectangle 1"/>
          <p:cNvSpPr>
            <a:spLocks noChangeArrowheads="1"/>
          </p:cNvSpPr>
          <p:nvPr/>
        </p:nvSpPr>
        <p:spPr bwMode="auto">
          <a:xfrm>
            <a:off x="2863554" y="-1023494"/>
            <a:ext cx="6042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GDP STATISTICS IN THE DECADE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1619377"/>
              </p:ext>
            </p:extLst>
          </p:nvPr>
        </p:nvGraphicFramePr>
        <p:xfrm>
          <a:off x="1676400" y="1346201"/>
          <a:ext cx="6477001" cy="4749797"/>
        </p:xfrm>
        <a:graphic>
          <a:graphicData uri="http://schemas.openxmlformats.org/drawingml/2006/table">
            <a:tbl>
              <a:tblPr firstRow="1" firstCol="1" bandRow="1">
                <a:tableStyleId>{5C22544A-7EE6-4342-B048-85BDC9FD1C3A}</a:tableStyleId>
              </a:tblPr>
              <a:tblGrid>
                <a:gridCol w="1295400"/>
                <a:gridCol w="1964267"/>
                <a:gridCol w="1617133"/>
                <a:gridCol w="1600201"/>
              </a:tblGrid>
              <a:tr h="595562">
                <a:tc>
                  <a:txBody>
                    <a:bodyPr/>
                    <a:lstStyle/>
                    <a:p>
                      <a:pPr marL="0" marR="0">
                        <a:lnSpc>
                          <a:spcPct val="107000"/>
                        </a:lnSpc>
                        <a:spcBef>
                          <a:spcPts val="0"/>
                        </a:spcBef>
                        <a:spcAft>
                          <a:spcPts val="0"/>
                        </a:spcAft>
                      </a:pPr>
                      <a:r>
                        <a:rPr lang="en-US" sz="1100" dirty="0">
                          <a:effectLst/>
                        </a:rPr>
                        <a:t>Yeah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Nominal GDP (trillions)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Real GDP (trillions)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GDP -Growth Rate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7907">
                <a:tc>
                  <a:txBody>
                    <a:bodyPr/>
                    <a:lstStyle/>
                    <a:p>
                      <a:pPr marL="0" marR="0">
                        <a:lnSpc>
                          <a:spcPct val="107000"/>
                        </a:lnSpc>
                        <a:spcBef>
                          <a:spcPts val="0"/>
                        </a:spcBef>
                        <a:spcAft>
                          <a:spcPts val="0"/>
                        </a:spcAft>
                      </a:pPr>
                      <a:r>
                        <a:rPr lang="en-US" sz="1100">
                          <a:effectLst/>
                        </a:rPr>
                        <a:t>1950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$2.290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10323">
                <a:tc>
                  <a:txBody>
                    <a:bodyPr/>
                    <a:lstStyle/>
                    <a:p>
                      <a:pPr marL="0" marR="0">
                        <a:lnSpc>
                          <a:spcPct val="107000"/>
                        </a:lnSpc>
                        <a:spcBef>
                          <a:spcPts val="0"/>
                        </a:spcBef>
                        <a:spcAft>
                          <a:spcPts val="0"/>
                        </a:spcAft>
                      </a:pPr>
                      <a:r>
                        <a:rPr lang="en-US" sz="1100">
                          <a:effectLst/>
                        </a:rPr>
                        <a:t>1951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$2.472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7102">
                <a:tc>
                  <a:txBody>
                    <a:bodyPr/>
                    <a:lstStyle/>
                    <a:p>
                      <a:pPr marL="0" marR="0">
                        <a:lnSpc>
                          <a:spcPct val="107000"/>
                        </a:lnSpc>
                        <a:spcBef>
                          <a:spcPts val="0"/>
                        </a:spcBef>
                        <a:spcAft>
                          <a:spcPts val="0"/>
                        </a:spcAft>
                      </a:pPr>
                      <a:r>
                        <a:rPr lang="en-US" sz="1100">
                          <a:effectLst/>
                        </a:rPr>
                        <a:t>1952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$2.575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7102">
                <a:tc>
                  <a:txBody>
                    <a:bodyPr/>
                    <a:lstStyle/>
                    <a:p>
                      <a:pPr marL="0" marR="0">
                        <a:lnSpc>
                          <a:spcPct val="107000"/>
                        </a:lnSpc>
                        <a:spcBef>
                          <a:spcPts val="0"/>
                        </a:spcBef>
                        <a:spcAft>
                          <a:spcPts val="0"/>
                        </a:spcAft>
                      </a:pPr>
                      <a:r>
                        <a:rPr lang="en-US" sz="1100">
                          <a:effectLst/>
                        </a:rPr>
                        <a:t>1953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$2.696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8444">
                <a:tc>
                  <a:txBody>
                    <a:bodyPr/>
                    <a:lstStyle/>
                    <a:p>
                      <a:pPr marL="0" marR="0">
                        <a:lnSpc>
                          <a:spcPct val="107000"/>
                        </a:lnSpc>
                        <a:spcBef>
                          <a:spcPts val="0"/>
                        </a:spcBef>
                        <a:spcAft>
                          <a:spcPts val="0"/>
                        </a:spcAft>
                      </a:pPr>
                      <a:r>
                        <a:rPr lang="en-US" sz="1100">
                          <a:effectLst/>
                        </a:rPr>
                        <a:t>1954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$0.391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$2.680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7907">
                <a:tc>
                  <a:txBody>
                    <a:bodyPr/>
                    <a:lstStyle/>
                    <a:p>
                      <a:pPr marL="0" marR="0">
                        <a:lnSpc>
                          <a:spcPct val="107000"/>
                        </a:lnSpc>
                        <a:spcBef>
                          <a:spcPts val="0"/>
                        </a:spcBef>
                        <a:spcAft>
                          <a:spcPts val="0"/>
                        </a:spcAft>
                      </a:pPr>
                      <a:r>
                        <a:rPr lang="en-US" sz="1100">
                          <a:effectLst/>
                        </a:rPr>
                        <a:t>1955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$2.871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66027">
                <a:tc>
                  <a:txBody>
                    <a:bodyPr/>
                    <a:lstStyle/>
                    <a:p>
                      <a:pPr marL="0" marR="0">
                        <a:lnSpc>
                          <a:spcPct val="107000"/>
                        </a:lnSpc>
                        <a:spcBef>
                          <a:spcPts val="0"/>
                        </a:spcBef>
                        <a:spcAft>
                          <a:spcPts val="0"/>
                        </a:spcAft>
                      </a:pPr>
                      <a:r>
                        <a:rPr lang="en-US" sz="1100">
                          <a:effectLst/>
                        </a:rPr>
                        <a:t>1956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56295">
                <a:tc>
                  <a:txBody>
                    <a:bodyPr/>
                    <a:lstStyle/>
                    <a:p>
                      <a:pPr marL="0" marR="0">
                        <a:lnSpc>
                          <a:spcPct val="107000"/>
                        </a:lnSpc>
                        <a:spcBef>
                          <a:spcPts val="0"/>
                        </a:spcBef>
                        <a:spcAft>
                          <a:spcPts val="0"/>
                        </a:spcAft>
                      </a:pPr>
                      <a:r>
                        <a:rPr lang="en-US" sz="1100">
                          <a:effectLst/>
                        </a:rPr>
                        <a:t>1957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17370">
                <a:tc>
                  <a:txBody>
                    <a:bodyPr/>
                    <a:lstStyle/>
                    <a:p>
                      <a:pPr marL="0" marR="0">
                        <a:lnSpc>
                          <a:spcPct val="107000"/>
                        </a:lnSpc>
                        <a:spcBef>
                          <a:spcPts val="0"/>
                        </a:spcBef>
                        <a:spcAft>
                          <a:spcPts val="0"/>
                        </a:spcAft>
                      </a:pPr>
                      <a:r>
                        <a:rPr lang="en-US" sz="1100">
                          <a:effectLst/>
                        </a:rPr>
                        <a:t>1958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$0.481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$2.972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75758">
                <a:tc>
                  <a:txBody>
                    <a:bodyPr/>
                    <a:lstStyle/>
                    <a:p>
                      <a:pPr marL="0" marR="0">
                        <a:lnSpc>
                          <a:spcPct val="107000"/>
                        </a:lnSpc>
                        <a:spcBef>
                          <a:spcPts val="0"/>
                        </a:spcBef>
                        <a:spcAft>
                          <a:spcPts val="0"/>
                        </a:spcAft>
                      </a:pPr>
                      <a:r>
                        <a:rPr lang="en-US" sz="1100">
                          <a:effectLst/>
                        </a:rPr>
                        <a:t>1959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$0.522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$3.178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rPr>
                        <a:t>6.9%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Rectangle 1"/>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896682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defRPr/>
            </a:pPr>
            <a:r>
              <a:rPr lang="en-US" sz="3200" dirty="0">
                <a:ea typeface="+mj-ea"/>
                <a:cs typeface="+mj-cs"/>
              </a:rPr>
              <a:t>Unemployment and Inflation</a:t>
            </a:r>
            <a:endParaRPr lang="en-US" sz="3200" dirty="0">
              <a:cs typeface="+mj-cs"/>
            </a:endParaRPr>
          </a:p>
        </p:txBody>
      </p:sp>
      <p:pic>
        <p:nvPicPr>
          <p:cNvPr id="1026" name="Picture 2" descr="https://i2.wp.com/inflationdata.com/articles/wp-content/uploads/2014/04/1950-1959.jpg">
            <a:extLst>
              <a:ext uri="{FF2B5EF4-FFF2-40B4-BE49-F238E27FC236}">
                <a16:creationId xmlns="" xmlns:a16="http://schemas.microsoft.com/office/drawing/2014/main" id="{B34D82A8-16F7-4251-8B85-861A47F726E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038601" y="1447800"/>
            <a:ext cx="5030536" cy="472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data.bls.gov/generated_files/graphics/latest_numbers_LNU04000000_1950_1959_Annual%2BData_data.gif">
            <a:extLst>
              <a:ext uri="{FF2B5EF4-FFF2-40B4-BE49-F238E27FC236}">
                <a16:creationId xmlns="" xmlns:a16="http://schemas.microsoft.com/office/drawing/2014/main" id="{6BF6357F-5104-43BB-8FC0-8616559B9F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447800"/>
            <a:ext cx="4219575" cy="3124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 xmlns:a16="http://schemas.microsoft.com/office/drawing/2014/main" id="{EA2D6922-56F8-4A79-869B-67311B87E335}"/>
              </a:ext>
            </a:extLst>
          </p:cNvPr>
          <p:cNvGraphicFramePr>
            <a:graphicFrameLocks noGrp="1"/>
          </p:cNvGraphicFramePr>
          <p:nvPr>
            <p:extLst>
              <p:ext uri="{D42A27DB-BD31-4B8C-83A1-F6EECF244321}">
                <p14:modId xmlns:p14="http://schemas.microsoft.com/office/powerpoint/2010/main" val="1594735672"/>
              </p:ext>
            </p:extLst>
          </p:nvPr>
        </p:nvGraphicFramePr>
        <p:xfrm>
          <a:off x="1524000" y="4276725"/>
          <a:ext cx="1600200" cy="2346960"/>
        </p:xfrm>
        <a:graphic>
          <a:graphicData uri="http://schemas.openxmlformats.org/drawingml/2006/table">
            <a:tbl>
              <a:tblPr/>
              <a:tblGrid>
                <a:gridCol w="800100">
                  <a:extLst>
                    <a:ext uri="{9D8B030D-6E8A-4147-A177-3AD203B41FA5}">
                      <a16:colId xmlns="" xmlns:a16="http://schemas.microsoft.com/office/drawing/2014/main" val="3172007470"/>
                    </a:ext>
                  </a:extLst>
                </a:gridCol>
                <a:gridCol w="800100">
                  <a:extLst>
                    <a:ext uri="{9D8B030D-6E8A-4147-A177-3AD203B41FA5}">
                      <a16:colId xmlns="" xmlns:a16="http://schemas.microsoft.com/office/drawing/2014/main" val="1529472024"/>
                    </a:ext>
                  </a:extLst>
                </a:gridCol>
              </a:tblGrid>
              <a:tr h="206952">
                <a:tc>
                  <a:txBody>
                    <a:bodyPr/>
                    <a:lstStyle/>
                    <a:p>
                      <a:pPr algn="ctr" fontAlgn="b"/>
                      <a:r>
                        <a:rPr lang="en-US" sz="1300" dirty="0">
                          <a:effectLst/>
                        </a:rPr>
                        <a:t>Year</a:t>
                      </a:r>
                    </a:p>
                  </a:txBody>
                  <a:tcPr marL="30480" marR="30480" marT="7620" marB="7620" anchor="b">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DDDDD"/>
                    </a:solidFill>
                  </a:tcPr>
                </a:tc>
                <a:tc>
                  <a:txBody>
                    <a:bodyPr/>
                    <a:lstStyle/>
                    <a:p>
                      <a:pPr algn="ctr" fontAlgn="b"/>
                      <a:r>
                        <a:rPr lang="en-US" sz="1300">
                          <a:effectLst/>
                        </a:rPr>
                        <a:t>Annual</a:t>
                      </a:r>
                    </a:p>
                  </a:txBody>
                  <a:tcPr marL="30480" marR="30480" marT="7620" marB="7620" anchor="b">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DDDDD"/>
                    </a:solidFill>
                  </a:tcPr>
                </a:tc>
                <a:extLst>
                  <a:ext uri="{0D108BD9-81ED-4DB2-BD59-A6C34878D82A}">
                    <a16:rowId xmlns="" xmlns:a16="http://schemas.microsoft.com/office/drawing/2014/main" val="1151475514"/>
                  </a:ext>
                </a:extLst>
              </a:tr>
              <a:tr h="206952">
                <a:tc>
                  <a:txBody>
                    <a:bodyPr/>
                    <a:lstStyle/>
                    <a:p>
                      <a:pPr algn="l" fontAlgn="ctr"/>
                      <a:r>
                        <a:rPr lang="en-US" sz="1300">
                          <a:effectLst/>
                        </a:rPr>
                        <a:t>1950</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5.3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 xmlns:a16="http://schemas.microsoft.com/office/drawing/2014/main" val="4183888823"/>
                  </a:ext>
                </a:extLst>
              </a:tr>
              <a:tr h="206952">
                <a:tc>
                  <a:txBody>
                    <a:bodyPr/>
                    <a:lstStyle/>
                    <a:p>
                      <a:pPr algn="l" fontAlgn="ctr"/>
                      <a:r>
                        <a:rPr lang="en-US" sz="1300">
                          <a:effectLst/>
                        </a:rPr>
                        <a:t>1951</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a:effectLst/>
                        </a:rPr>
                        <a:t>3.3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 xmlns:a16="http://schemas.microsoft.com/office/drawing/2014/main" val="3063738763"/>
                  </a:ext>
                </a:extLst>
              </a:tr>
              <a:tr h="206952">
                <a:tc>
                  <a:txBody>
                    <a:bodyPr/>
                    <a:lstStyle/>
                    <a:p>
                      <a:pPr algn="l" fontAlgn="ctr"/>
                      <a:r>
                        <a:rPr lang="en-US" sz="1300">
                          <a:effectLst/>
                        </a:rPr>
                        <a:t>1952</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dirty="0">
                          <a:effectLst/>
                        </a:rPr>
                        <a:t>3.0</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 xmlns:a16="http://schemas.microsoft.com/office/drawing/2014/main" val="3791799572"/>
                  </a:ext>
                </a:extLst>
              </a:tr>
              <a:tr h="206952">
                <a:tc>
                  <a:txBody>
                    <a:bodyPr/>
                    <a:lstStyle/>
                    <a:p>
                      <a:pPr algn="l" fontAlgn="ctr"/>
                      <a:r>
                        <a:rPr lang="en-US" sz="1300">
                          <a:effectLst/>
                        </a:rPr>
                        <a:t>1953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a:effectLst/>
                        </a:rPr>
                        <a:t>2.9</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 xmlns:a16="http://schemas.microsoft.com/office/drawing/2014/main" val="1002631058"/>
                  </a:ext>
                </a:extLst>
              </a:tr>
              <a:tr h="206952">
                <a:tc>
                  <a:txBody>
                    <a:bodyPr/>
                    <a:lstStyle/>
                    <a:p>
                      <a:pPr algn="l" fontAlgn="ctr"/>
                      <a:r>
                        <a:rPr lang="en-US" sz="1300">
                          <a:effectLst/>
                        </a:rPr>
                        <a:t>1954</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5.5</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 xmlns:a16="http://schemas.microsoft.com/office/drawing/2014/main" val="2927979601"/>
                  </a:ext>
                </a:extLst>
              </a:tr>
              <a:tr h="206952">
                <a:tc>
                  <a:txBody>
                    <a:bodyPr/>
                    <a:lstStyle/>
                    <a:p>
                      <a:pPr algn="l" fontAlgn="ctr"/>
                      <a:r>
                        <a:rPr lang="en-US" sz="1300">
                          <a:effectLst/>
                        </a:rPr>
                        <a:t>1955</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dirty="0">
                          <a:effectLst/>
                        </a:rPr>
                        <a:t>4.4</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 xmlns:a16="http://schemas.microsoft.com/office/drawing/2014/main" val="1063213851"/>
                  </a:ext>
                </a:extLst>
              </a:tr>
              <a:tr h="206952">
                <a:tc>
                  <a:txBody>
                    <a:bodyPr/>
                    <a:lstStyle/>
                    <a:p>
                      <a:pPr algn="l" fontAlgn="ctr"/>
                      <a:r>
                        <a:rPr lang="en-US" sz="1300">
                          <a:effectLst/>
                        </a:rPr>
                        <a:t>1956</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4.1</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 xmlns:a16="http://schemas.microsoft.com/office/drawing/2014/main" val="3212067711"/>
                  </a:ext>
                </a:extLst>
              </a:tr>
              <a:tr h="206952">
                <a:tc>
                  <a:txBody>
                    <a:bodyPr/>
                    <a:lstStyle/>
                    <a:p>
                      <a:pPr algn="l" fontAlgn="ctr"/>
                      <a:r>
                        <a:rPr lang="en-US" sz="1300">
                          <a:effectLst/>
                        </a:rPr>
                        <a:t>1957</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DBEAFF"/>
                    </a:solidFill>
                  </a:tcPr>
                </a:tc>
                <a:tc>
                  <a:txBody>
                    <a:bodyPr/>
                    <a:lstStyle/>
                    <a:p>
                      <a:pPr algn="r" fontAlgn="ctr"/>
                      <a:r>
                        <a:rPr lang="en-US" sz="1300">
                          <a:effectLst/>
                        </a:rPr>
                        <a:t>4.3</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F4FF"/>
                    </a:solidFill>
                  </a:tcPr>
                </a:tc>
                <a:extLst>
                  <a:ext uri="{0D108BD9-81ED-4DB2-BD59-A6C34878D82A}">
                    <a16:rowId xmlns="" xmlns:a16="http://schemas.microsoft.com/office/drawing/2014/main" val="378603150"/>
                  </a:ext>
                </a:extLst>
              </a:tr>
              <a:tr h="206952">
                <a:tc>
                  <a:txBody>
                    <a:bodyPr/>
                    <a:lstStyle/>
                    <a:p>
                      <a:pPr algn="l" fontAlgn="ctr"/>
                      <a:r>
                        <a:rPr lang="en-US" sz="1300">
                          <a:effectLst/>
                        </a:rPr>
                        <a:t>1958</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EEEEEE"/>
                    </a:solidFill>
                  </a:tcPr>
                </a:tc>
                <a:tc>
                  <a:txBody>
                    <a:bodyPr/>
                    <a:lstStyle/>
                    <a:p>
                      <a:pPr algn="r" fontAlgn="ctr"/>
                      <a:r>
                        <a:rPr lang="en-US" sz="1300">
                          <a:effectLst/>
                        </a:rPr>
                        <a:t>6.8</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AAAAAA"/>
                      </a:solidFill>
                      <a:prstDash val="solid"/>
                      <a:round/>
                      <a:headEnd type="none" w="med" len="med"/>
                      <a:tailEnd type="none" w="med" len="med"/>
                    </a:lnB>
                    <a:solidFill>
                      <a:srgbClr val="FFFFFF"/>
                    </a:solidFill>
                  </a:tcPr>
                </a:tc>
                <a:extLst>
                  <a:ext uri="{0D108BD9-81ED-4DB2-BD59-A6C34878D82A}">
                    <a16:rowId xmlns="" xmlns:a16="http://schemas.microsoft.com/office/drawing/2014/main" val="2777917401"/>
                  </a:ext>
                </a:extLst>
              </a:tr>
              <a:tr h="206952">
                <a:tc>
                  <a:txBody>
                    <a:bodyPr/>
                    <a:lstStyle/>
                    <a:p>
                      <a:pPr algn="l" fontAlgn="ctr"/>
                      <a:r>
                        <a:rPr lang="en-US" sz="1300">
                          <a:effectLst/>
                        </a:rPr>
                        <a:t>1959</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999999"/>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DBEAFF"/>
                    </a:solidFill>
                  </a:tcPr>
                </a:tc>
                <a:tc>
                  <a:txBody>
                    <a:bodyPr/>
                    <a:lstStyle/>
                    <a:p>
                      <a:pPr algn="r" fontAlgn="ctr"/>
                      <a:r>
                        <a:rPr lang="en-US" sz="1300" dirty="0">
                          <a:effectLst/>
                        </a:rPr>
                        <a:t>5.5</a:t>
                      </a:r>
                    </a:p>
                  </a:txBody>
                  <a:tcPr marL="30480" marR="30480" marT="7620" marB="7620" anchor="ctr">
                    <a:lnL w="7620" cap="flat" cmpd="sng" algn="ctr">
                      <a:solidFill>
                        <a:srgbClr val="999999"/>
                      </a:solidFill>
                      <a:prstDash val="solid"/>
                      <a:round/>
                      <a:headEnd type="none" w="med" len="med"/>
                      <a:tailEnd type="none" w="med" len="med"/>
                    </a:lnL>
                    <a:lnR w="7620" cap="flat" cmpd="sng" algn="ctr">
                      <a:solidFill>
                        <a:srgbClr val="AAAAAA"/>
                      </a:solidFill>
                      <a:prstDash val="solid"/>
                      <a:round/>
                      <a:headEnd type="none" w="med" len="med"/>
                      <a:tailEnd type="none" w="med" len="med"/>
                    </a:lnR>
                    <a:lnT w="7620" cap="flat" cmpd="sng" algn="ctr">
                      <a:solidFill>
                        <a:srgbClr val="AAAAAA"/>
                      </a:solidFill>
                      <a:prstDash val="solid"/>
                      <a:round/>
                      <a:headEnd type="none" w="med" len="med"/>
                      <a:tailEnd type="none" w="med" len="med"/>
                    </a:lnT>
                    <a:lnB w="7620" cap="flat" cmpd="sng" algn="ctr">
                      <a:solidFill>
                        <a:srgbClr val="999999"/>
                      </a:solidFill>
                      <a:prstDash val="solid"/>
                      <a:round/>
                      <a:headEnd type="none" w="med" len="med"/>
                      <a:tailEnd type="none" w="med" len="med"/>
                    </a:lnB>
                    <a:solidFill>
                      <a:srgbClr val="EEF4FF"/>
                    </a:solidFill>
                  </a:tcPr>
                </a:tc>
                <a:extLst>
                  <a:ext uri="{0D108BD9-81ED-4DB2-BD59-A6C34878D82A}">
                    <a16:rowId xmlns="" xmlns:a16="http://schemas.microsoft.com/office/drawing/2014/main" val="1697018016"/>
                  </a:ext>
                </a:extLst>
              </a:tr>
            </a:tbl>
          </a:graphicData>
        </a:graphic>
      </p:graphicFrame>
    </p:spTree>
    <p:extLst>
      <p:ext uri="{BB962C8B-B14F-4D97-AF65-F5344CB8AC3E}">
        <p14:creationId xmlns:p14="http://schemas.microsoft.com/office/powerpoint/2010/main" val="1214179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200" dirty="0">
                <a:ea typeface="+mj-ea"/>
                <a:cs typeface="+mj-cs"/>
              </a:rPr>
              <a:t>Interest Rates</a:t>
            </a:r>
            <a:endParaRPr lang="en-US" sz="3200" dirty="0">
              <a:cs typeface="+mj-cs"/>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219200"/>
            <a:ext cx="8258175" cy="48768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 Rates in 1950s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39593608"/>
              </p:ext>
            </p:extLst>
          </p:nvPr>
        </p:nvGraphicFramePr>
        <p:xfrm>
          <a:off x="1295400" y="1066800"/>
          <a:ext cx="3352800" cy="5029199"/>
        </p:xfrm>
        <a:graphic>
          <a:graphicData uri="http://schemas.openxmlformats.org/drawingml/2006/table">
            <a:tbl>
              <a:tblPr firstRow="1" firstCol="1" bandRow="1">
                <a:tableStyleId>{5C22544A-7EE6-4342-B048-85BDC9FD1C3A}</a:tableStyleId>
              </a:tblPr>
              <a:tblGrid>
                <a:gridCol w="1491216"/>
                <a:gridCol w="1861584"/>
              </a:tblGrid>
              <a:tr h="186267">
                <a:tc>
                  <a:txBody>
                    <a:bodyPr/>
                    <a:lstStyle/>
                    <a:p>
                      <a:pPr marL="0" marR="0">
                        <a:lnSpc>
                          <a:spcPct val="107000"/>
                        </a:lnSpc>
                        <a:spcBef>
                          <a:spcPts val="0"/>
                        </a:spcBef>
                        <a:spcAft>
                          <a:spcPts val="0"/>
                        </a:spcAft>
                      </a:pPr>
                      <a:r>
                        <a:rPr lang="en-US" sz="1000" dirty="0">
                          <a:effectLst/>
                        </a:rPr>
                        <a:t>Year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Interest Rate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745067">
                <a:tc>
                  <a:txBody>
                    <a:bodyPr/>
                    <a:lstStyle/>
                    <a:p>
                      <a:pPr marL="0" marR="0">
                        <a:lnSpc>
                          <a:spcPct val="107000"/>
                        </a:lnSpc>
                        <a:spcBef>
                          <a:spcPts val="0"/>
                        </a:spcBef>
                        <a:spcAft>
                          <a:spcPts val="0"/>
                        </a:spcAft>
                      </a:pPr>
                      <a:r>
                        <a:rPr lang="en-US" sz="1000">
                          <a:effectLst/>
                        </a:rPr>
                        <a:t>1950:</a:t>
                      </a:r>
                    </a:p>
                    <a:p>
                      <a:pPr marL="0" marR="0">
                        <a:lnSpc>
                          <a:spcPct val="107000"/>
                        </a:lnSpc>
                        <a:spcBef>
                          <a:spcPts val="0"/>
                        </a:spcBef>
                        <a:spcAft>
                          <a:spcPts val="0"/>
                        </a:spcAft>
                      </a:pPr>
                      <a:r>
                        <a:rPr lang="en-US" sz="1000">
                          <a:effectLst/>
                        </a:rPr>
                        <a:t>Jan-July</a:t>
                      </a:r>
                    </a:p>
                    <a:p>
                      <a:pPr marL="0" marR="0">
                        <a:lnSpc>
                          <a:spcPct val="107000"/>
                        </a:lnSpc>
                        <a:spcBef>
                          <a:spcPts val="0"/>
                        </a:spcBef>
                        <a:spcAft>
                          <a:spcPts val="0"/>
                        </a:spcAft>
                      </a:pPr>
                      <a:r>
                        <a:rPr lang="en-US" sz="1000">
                          <a:effectLst/>
                        </a:rPr>
                        <a:t>Aug</a:t>
                      </a:r>
                    </a:p>
                    <a:p>
                      <a:pPr marL="0" marR="0">
                        <a:lnSpc>
                          <a:spcPct val="107000"/>
                        </a:lnSpc>
                        <a:spcBef>
                          <a:spcPts val="0"/>
                        </a:spcBef>
                        <a:spcAft>
                          <a:spcPts val="0"/>
                        </a:spcAft>
                      </a:pPr>
                      <a:r>
                        <a:rPr lang="en-US" sz="1000">
                          <a:effectLst/>
                        </a:rPr>
                        <a:t>Sep-Dec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1.50</a:t>
                      </a:r>
                    </a:p>
                    <a:p>
                      <a:pPr marL="0" marR="0">
                        <a:lnSpc>
                          <a:spcPct val="107000"/>
                        </a:lnSpc>
                        <a:spcBef>
                          <a:spcPts val="0"/>
                        </a:spcBef>
                        <a:spcAft>
                          <a:spcPts val="0"/>
                        </a:spcAft>
                      </a:pPr>
                      <a:r>
                        <a:rPr lang="en-US" sz="1000">
                          <a:effectLst/>
                        </a:rPr>
                        <a:t>1.59</a:t>
                      </a:r>
                    </a:p>
                    <a:p>
                      <a:pPr marL="0" marR="0">
                        <a:lnSpc>
                          <a:spcPct val="107000"/>
                        </a:lnSpc>
                        <a:spcBef>
                          <a:spcPts val="0"/>
                        </a:spcBef>
                        <a:spcAft>
                          <a:spcPts val="0"/>
                        </a:spcAft>
                      </a:pPr>
                      <a:r>
                        <a:rPr lang="en-US" sz="1000">
                          <a:effectLst/>
                        </a:rPr>
                        <a:t>1.75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372532">
                <a:tc>
                  <a:txBody>
                    <a:bodyPr/>
                    <a:lstStyle/>
                    <a:p>
                      <a:pPr marL="0" marR="0">
                        <a:lnSpc>
                          <a:spcPct val="107000"/>
                        </a:lnSpc>
                        <a:spcBef>
                          <a:spcPts val="0"/>
                        </a:spcBef>
                        <a:spcAft>
                          <a:spcPts val="0"/>
                        </a:spcAft>
                      </a:pPr>
                      <a:r>
                        <a:rPr lang="en-US" sz="1000">
                          <a:effectLst/>
                        </a:rPr>
                        <a:t>1951:</a:t>
                      </a:r>
                    </a:p>
                    <a:p>
                      <a:pPr marL="0" marR="0">
                        <a:lnSpc>
                          <a:spcPct val="107000"/>
                        </a:lnSpc>
                        <a:spcBef>
                          <a:spcPts val="0"/>
                        </a:spcBef>
                        <a:spcAft>
                          <a:spcPts val="0"/>
                        </a:spcAft>
                      </a:pPr>
                      <a:r>
                        <a:rPr lang="en-US" sz="1000">
                          <a:effectLst/>
                        </a:rPr>
                        <a:t>Jan - 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372532">
                <a:tc>
                  <a:txBody>
                    <a:bodyPr/>
                    <a:lstStyle/>
                    <a:p>
                      <a:pPr marL="0" marR="0">
                        <a:lnSpc>
                          <a:spcPct val="107000"/>
                        </a:lnSpc>
                        <a:spcBef>
                          <a:spcPts val="0"/>
                        </a:spcBef>
                        <a:spcAft>
                          <a:spcPts val="0"/>
                        </a:spcAft>
                      </a:pPr>
                      <a:r>
                        <a:rPr lang="en-US" sz="1000" dirty="0">
                          <a:effectLst/>
                        </a:rPr>
                        <a:t>1952:</a:t>
                      </a:r>
                    </a:p>
                    <a:p>
                      <a:pPr marL="0" marR="0">
                        <a:lnSpc>
                          <a:spcPct val="107000"/>
                        </a:lnSpc>
                        <a:spcBef>
                          <a:spcPts val="0"/>
                        </a:spcBef>
                        <a:spcAft>
                          <a:spcPts val="0"/>
                        </a:spcAft>
                      </a:pPr>
                      <a:r>
                        <a:rPr lang="en-US" sz="1000" dirty="0">
                          <a:effectLst/>
                        </a:rPr>
                        <a:t>Jan - Dec</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558801">
                <a:tc>
                  <a:txBody>
                    <a:bodyPr/>
                    <a:lstStyle/>
                    <a:p>
                      <a:pPr marL="0" marR="0">
                        <a:lnSpc>
                          <a:spcPct val="107000"/>
                        </a:lnSpc>
                        <a:spcBef>
                          <a:spcPts val="0"/>
                        </a:spcBef>
                        <a:spcAft>
                          <a:spcPts val="0"/>
                        </a:spcAft>
                      </a:pPr>
                      <a:r>
                        <a:rPr lang="en-US" sz="1000">
                          <a:effectLst/>
                        </a:rPr>
                        <a:t>1953:</a:t>
                      </a:r>
                    </a:p>
                    <a:p>
                      <a:pPr marL="0" marR="0">
                        <a:lnSpc>
                          <a:spcPct val="107000"/>
                        </a:lnSpc>
                        <a:spcBef>
                          <a:spcPts val="0"/>
                        </a:spcBef>
                        <a:spcAft>
                          <a:spcPts val="0"/>
                        </a:spcAft>
                      </a:pPr>
                      <a:r>
                        <a:rPr lang="en-US" sz="1000">
                          <a:effectLst/>
                        </a:rPr>
                        <a:t>Jan</a:t>
                      </a:r>
                    </a:p>
                    <a:p>
                      <a:pPr marL="0" marR="0">
                        <a:lnSpc>
                          <a:spcPct val="107000"/>
                        </a:lnSpc>
                        <a:spcBef>
                          <a:spcPts val="0"/>
                        </a:spcBef>
                        <a:spcAft>
                          <a:spcPts val="0"/>
                        </a:spcAft>
                      </a:pPr>
                      <a:r>
                        <a:rPr lang="en-US" sz="1000">
                          <a:effectLst/>
                        </a:rPr>
                        <a:t>Feb -Dec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a:effectLst/>
                        </a:rPr>
                        <a:t> </a:t>
                      </a:r>
                    </a:p>
                    <a:p>
                      <a:pPr marL="0" marR="0">
                        <a:lnSpc>
                          <a:spcPct val="107000"/>
                        </a:lnSpc>
                        <a:spcBef>
                          <a:spcPts val="0"/>
                        </a:spcBef>
                        <a:spcAft>
                          <a:spcPts val="0"/>
                        </a:spcAft>
                      </a:pPr>
                      <a:r>
                        <a:rPr lang="en-US" sz="1000">
                          <a:effectLst/>
                        </a:rPr>
                        <a:t>1.88</a:t>
                      </a:r>
                    </a:p>
                    <a:p>
                      <a:pPr marL="0" marR="0">
                        <a:lnSpc>
                          <a:spcPct val="107000"/>
                        </a:lnSpc>
                        <a:spcBef>
                          <a:spcPts val="0"/>
                        </a:spcBef>
                        <a:spcAft>
                          <a:spcPts val="0"/>
                        </a:spcAft>
                      </a:pPr>
                      <a:r>
                        <a:rPr lang="en-US" sz="1000">
                          <a:effectLst/>
                        </a:rPr>
                        <a:t>2.00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1117600">
                <a:tc>
                  <a:txBody>
                    <a:bodyPr/>
                    <a:lstStyle/>
                    <a:p>
                      <a:pPr marL="0" marR="0">
                        <a:lnSpc>
                          <a:spcPct val="107000"/>
                        </a:lnSpc>
                        <a:spcBef>
                          <a:spcPts val="0"/>
                        </a:spcBef>
                        <a:spcAft>
                          <a:spcPts val="0"/>
                        </a:spcAft>
                      </a:pPr>
                      <a:r>
                        <a:rPr lang="en-US" sz="1000">
                          <a:effectLst/>
                        </a:rPr>
                        <a:t>1954:</a:t>
                      </a:r>
                    </a:p>
                    <a:p>
                      <a:pPr marL="0" marR="0">
                        <a:lnSpc>
                          <a:spcPct val="107000"/>
                        </a:lnSpc>
                        <a:spcBef>
                          <a:spcPts val="0"/>
                        </a:spcBef>
                        <a:spcAft>
                          <a:spcPts val="0"/>
                        </a:spcAft>
                      </a:pPr>
                      <a:r>
                        <a:rPr lang="en-US" sz="1000">
                          <a:effectLst/>
                        </a:rPr>
                        <a:t>Jan </a:t>
                      </a:r>
                    </a:p>
                    <a:p>
                      <a:pPr marL="0" marR="0">
                        <a:lnSpc>
                          <a:spcPct val="107000"/>
                        </a:lnSpc>
                        <a:spcBef>
                          <a:spcPts val="0"/>
                        </a:spcBef>
                        <a:spcAft>
                          <a:spcPts val="0"/>
                        </a:spcAft>
                      </a:pPr>
                      <a:r>
                        <a:rPr lang="en-US" sz="1000">
                          <a:effectLst/>
                        </a:rPr>
                        <a:t>Feb</a:t>
                      </a:r>
                    </a:p>
                    <a:p>
                      <a:pPr marL="0" marR="0">
                        <a:lnSpc>
                          <a:spcPct val="107000"/>
                        </a:lnSpc>
                        <a:spcBef>
                          <a:spcPts val="0"/>
                        </a:spcBef>
                        <a:spcAft>
                          <a:spcPts val="0"/>
                        </a:spcAft>
                      </a:pPr>
                      <a:r>
                        <a:rPr lang="en-US" sz="1000">
                          <a:effectLst/>
                        </a:rPr>
                        <a:t>Mar</a:t>
                      </a:r>
                    </a:p>
                    <a:p>
                      <a:pPr marL="0" marR="0">
                        <a:lnSpc>
                          <a:spcPct val="107000"/>
                        </a:lnSpc>
                        <a:spcBef>
                          <a:spcPts val="0"/>
                        </a:spcBef>
                        <a:spcAft>
                          <a:spcPts val="0"/>
                        </a:spcAft>
                      </a:pPr>
                      <a:r>
                        <a:rPr lang="en-US" sz="1000">
                          <a:effectLst/>
                        </a:rPr>
                        <a:t>April</a:t>
                      </a:r>
                    </a:p>
                    <a:p>
                      <a:pPr marL="0" marR="0">
                        <a:lnSpc>
                          <a:spcPct val="107000"/>
                        </a:lnSpc>
                        <a:spcBef>
                          <a:spcPts val="0"/>
                        </a:spcBef>
                        <a:spcAft>
                          <a:spcPts val="0"/>
                        </a:spcAft>
                      </a:pPr>
                      <a:r>
                        <a:rPr lang="en-US" sz="1000">
                          <a:effectLst/>
                        </a:rPr>
                        <a:t>May-Dec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dirty="0">
                          <a:effectLst/>
                        </a:rPr>
                        <a:t> </a:t>
                      </a:r>
                    </a:p>
                    <a:p>
                      <a:pPr marL="0" marR="0">
                        <a:lnSpc>
                          <a:spcPct val="107000"/>
                        </a:lnSpc>
                        <a:spcBef>
                          <a:spcPts val="0"/>
                        </a:spcBef>
                        <a:spcAft>
                          <a:spcPts val="0"/>
                        </a:spcAft>
                      </a:pPr>
                      <a:r>
                        <a:rPr lang="en-US" sz="1000" dirty="0">
                          <a:effectLst/>
                        </a:rPr>
                        <a:t>2.00</a:t>
                      </a:r>
                    </a:p>
                    <a:p>
                      <a:pPr marL="0" marR="0">
                        <a:lnSpc>
                          <a:spcPct val="107000"/>
                        </a:lnSpc>
                        <a:spcBef>
                          <a:spcPts val="0"/>
                        </a:spcBef>
                        <a:spcAft>
                          <a:spcPts val="0"/>
                        </a:spcAft>
                      </a:pPr>
                      <a:r>
                        <a:rPr lang="en-US" sz="1000" dirty="0">
                          <a:effectLst/>
                        </a:rPr>
                        <a:t>1.79</a:t>
                      </a:r>
                    </a:p>
                    <a:p>
                      <a:pPr marL="0" marR="0">
                        <a:lnSpc>
                          <a:spcPct val="107000"/>
                        </a:lnSpc>
                        <a:spcBef>
                          <a:spcPts val="0"/>
                        </a:spcBef>
                        <a:spcAft>
                          <a:spcPts val="0"/>
                        </a:spcAft>
                      </a:pPr>
                      <a:r>
                        <a:rPr lang="en-US" sz="1000" dirty="0">
                          <a:effectLst/>
                        </a:rPr>
                        <a:t>1.75</a:t>
                      </a:r>
                    </a:p>
                    <a:p>
                      <a:pPr marL="0" marR="0">
                        <a:lnSpc>
                          <a:spcPct val="107000"/>
                        </a:lnSpc>
                        <a:spcBef>
                          <a:spcPts val="0"/>
                        </a:spcBef>
                        <a:spcAft>
                          <a:spcPts val="0"/>
                        </a:spcAft>
                      </a:pPr>
                      <a:r>
                        <a:rPr lang="en-US" sz="1000" dirty="0">
                          <a:effectLst/>
                        </a:rPr>
                        <a:t>I.63</a:t>
                      </a:r>
                    </a:p>
                    <a:p>
                      <a:pPr marL="0" marR="0">
                        <a:lnSpc>
                          <a:spcPct val="107000"/>
                        </a:lnSpc>
                        <a:spcBef>
                          <a:spcPts val="0"/>
                        </a:spcBef>
                        <a:spcAft>
                          <a:spcPts val="0"/>
                        </a:spcAft>
                      </a:pPr>
                      <a:r>
                        <a:rPr lang="en-US" sz="1000" dirty="0">
                          <a:effectLst/>
                        </a:rPr>
                        <a:t>1.50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r h="1676400">
                <a:tc>
                  <a:txBody>
                    <a:bodyPr/>
                    <a:lstStyle/>
                    <a:p>
                      <a:pPr marL="0" marR="0">
                        <a:lnSpc>
                          <a:spcPct val="107000"/>
                        </a:lnSpc>
                        <a:spcBef>
                          <a:spcPts val="0"/>
                        </a:spcBef>
                        <a:spcAft>
                          <a:spcPts val="0"/>
                        </a:spcAft>
                      </a:pPr>
                      <a:r>
                        <a:rPr lang="en-US" sz="1000">
                          <a:effectLst/>
                        </a:rPr>
                        <a:t>1955:</a:t>
                      </a:r>
                    </a:p>
                    <a:p>
                      <a:pPr marL="0" marR="0">
                        <a:lnSpc>
                          <a:spcPct val="107000"/>
                        </a:lnSpc>
                        <a:spcBef>
                          <a:spcPts val="0"/>
                        </a:spcBef>
                        <a:spcAft>
                          <a:spcPts val="0"/>
                        </a:spcAft>
                      </a:pPr>
                      <a:r>
                        <a:rPr lang="en-US" sz="1000">
                          <a:effectLst/>
                        </a:rPr>
                        <a:t>Jan- Mar</a:t>
                      </a:r>
                    </a:p>
                    <a:p>
                      <a:pPr marL="0" marR="0">
                        <a:lnSpc>
                          <a:spcPct val="107000"/>
                        </a:lnSpc>
                        <a:spcBef>
                          <a:spcPts val="0"/>
                        </a:spcBef>
                        <a:spcAft>
                          <a:spcPts val="0"/>
                        </a:spcAft>
                      </a:pPr>
                      <a:r>
                        <a:rPr lang="en-US" sz="1000">
                          <a:effectLst/>
                        </a:rPr>
                        <a:t>April</a:t>
                      </a:r>
                    </a:p>
                    <a:p>
                      <a:pPr marL="0" marR="0">
                        <a:lnSpc>
                          <a:spcPct val="107000"/>
                        </a:lnSpc>
                        <a:spcBef>
                          <a:spcPts val="0"/>
                        </a:spcBef>
                        <a:spcAft>
                          <a:spcPts val="0"/>
                        </a:spcAft>
                      </a:pPr>
                      <a:r>
                        <a:rPr lang="en-US" sz="1000">
                          <a:effectLst/>
                        </a:rPr>
                        <a:t>May-July</a:t>
                      </a:r>
                    </a:p>
                    <a:p>
                      <a:pPr marL="0" marR="0">
                        <a:lnSpc>
                          <a:spcPct val="107000"/>
                        </a:lnSpc>
                        <a:spcBef>
                          <a:spcPts val="0"/>
                        </a:spcBef>
                        <a:spcAft>
                          <a:spcPts val="0"/>
                        </a:spcAft>
                      </a:pPr>
                      <a:r>
                        <a:rPr lang="en-US" sz="1000">
                          <a:effectLst/>
                        </a:rPr>
                        <a:t>Aug</a:t>
                      </a:r>
                    </a:p>
                    <a:p>
                      <a:pPr marL="0" marR="0">
                        <a:lnSpc>
                          <a:spcPct val="107000"/>
                        </a:lnSpc>
                        <a:spcBef>
                          <a:spcPts val="0"/>
                        </a:spcBef>
                        <a:spcAft>
                          <a:spcPts val="0"/>
                        </a:spcAft>
                      </a:pPr>
                      <a:r>
                        <a:rPr lang="en-US" sz="1000">
                          <a:effectLst/>
                        </a:rPr>
                        <a:t>Sep</a:t>
                      </a:r>
                    </a:p>
                    <a:p>
                      <a:pPr marL="0" marR="0">
                        <a:lnSpc>
                          <a:spcPct val="107000"/>
                        </a:lnSpc>
                        <a:spcBef>
                          <a:spcPts val="0"/>
                        </a:spcBef>
                        <a:spcAft>
                          <a:spcPts val="0"/>
                        </a:spcAft>
                      </a:pPr>
                      <a:r>
                        <a:rPr lang="en-US" sz="1000">
                          <a:effectLst/>
                        </a:rPr>
                        <a:t>Oct</a:t>
                      </a:r>
                    </a:p>
                    <a:p>
                      <a:pPr marL="0" marR="0">
                        <a:lnSpc>
                          <a:spcPct val="107000"/>
                        </a:lnSpc>
                        <a:spcBef>
                          <a:spcPts val="0"/>
                        </a:spcBef>
                        <a:spcAft>
                          <a:spcPts val="0"/>
                        </a:spcAft>
                      </a:pPr>
                      <a:r>
                        <a:rPr lang="en-US" sz="1000">
                          <a:effectLst/>
                        </a:rPr>
                        <a:t>Nov</a:t>
                      </a:r>
                    </a:p>
                    <a:p>
                      <a:pPr marL="0" marR="0">
                        <a:lnSpc>
                          <a:spcPct val="107000"/>
                        </a:lnSpc>
                        <a:spcBef>
                          <a:spcPts val="0"/>
                        </a:spcBef>
                        <a:spcAft>
                          <a:spcPts val="0"/>
                        </a:spcAft>
                      </a:pPr>
                      <a:r>
                        <a:rPr lang="en-US" sz="1000">
                          <a:effectLst/>
                        </a:rPr>
                        <a:t>Dec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c>
                  <a:txBody>
                    <a:bodyPr/>
                    <a:lstStyle/>
                    <a:p>
                      <a:pPr marL="0" marR="0">
                        <a:lnSpc>
                          <a:spcPct val="107000"/>
                        </a:lnSpc>
                        <a:spcBef>
                          <a:spcPts val="0"/>
                        </a:spcBef>
                        <a:spcAft>
                          <a:spcPts val="0"/>
                        </a:spcAft>
                      </a:pPr>
                      <a:r>
                        <a:rPr lang="en-US" sz="1000" dirty="0">
                          <a:effectLst/>
                        </a:rPr>
                        <a:t> </a:t>
                      </a:r>
                    </a:p>
                    <a:p>
                      <a:pPr marL="0" marR="0">
                        <a:lnSpc>
                          <a:spcPct val="107000"/>
                        </a:lnSpc>
                        <a:spcBef>
                          <a:spcPts val="0"/>
                        </a:spcBef>
                        <a:spcAft>
                          <a:spcPts val="0"/>
                        </a:spcAft>
                      </a:pPr>
                      <a:r>
                        <a:rPr lang="en-US" sz="1000" dirty="0">
                          <a:effectLst/>
                        </a:rPr>
                        <a:t>1.50</a:t>
                      </a:r>
                    </a:p>
                    <a:p>
                      <a:pPr marL="0" marR="0">
                        <a:lnSpc>
                          <a:spcPct val="107000"/>
                        </a:lnSpc>
                        <a:spcBef>
                          <a:spcPts val="0"/>
                        </a:spcBef>
                        <a:spcAft>
                          <a:spcPts val="0"/>
                        </a:spcAft>
                      </a:pPr>
                      <a:r>
                        <a:rPr lang="en-US" sz="1000" dirty="0">
                          <a:effectLst/>
                        </a:rPr>
                        <a:t>1.63</a:t>
                      </a:r>
                    </a:p>
                    <a:p>
                      <a:pPr marL="0" marR="0">
                        <a:lnSpc>
                          <a:spcPct val="107000"/>
                        </a:lnSpc>
                        <a:spcBef>
                          <a:spcPts val="0"/>
                        </a:spcBef>
                        <a:spcAft>
                          <a:spcPts val="0"/>
                        </a:spcAft>
                      </a:pPr>
                      <a:r>
                        <a:rPr lang="en-US" sz="1000" dirty="0">
                          <a:effectLst/>
                        </a:rPr>
                        <a:t>1.75</a:t>
                      </a:r>
                    </a:p>
                    <a:p>
                      <a:pPr marL="0" marR="0">
                        <a:lnSpc>
                          <a:spcPct val="107000"/>
                        </a:lnSpc>
                        <a:spcBef>
                          <a:spcPts val="0"/>
                        </a:spcBef>
                        <a:spcAft>
                          <a:spcPts val="0"/>
                        </a:spcAft>
                      </a:pPr>
                      <a:r>
                        <a:rPr lang="en-US" sz="1000" dirty="0">
                          <a:effectLst/>
                        </a:rPr>
                        <a:t>1.97</a:t>
                      </a:r>
                    </a:p>
                    <a:p>
                      <a:pPr marL="0" marR="0">
                        <a:lnSpc>
                          <a:spcPct val="107000"/>
                        </a:lnSpc>
                        <a:spcBef>
                          <a:spcPts val="0"/>
                        </a:spcBef>
                        <a:spcAft>
                          <a:spcPts val="0"/>
                        </a:spcAft>
                      </a:pPr>
                      <a:r>
                        <a:rPr lang="en-US" sz="1000" dirty="0">
                          <a:effectLst/>
                        </a:rPr>
                        <a:t>2.18</a:t>
                      </a:r>
                    </a:p>
                    <a:p>
                      <a:pPr marL="0" marR="0">
                        <a:lnSpc>
                          <a:spcPct val="107000"/>
                        </a:lnSpc>
                        <a:spcBef>
                          <a:spcPts val="0"/>
                        </a:spcBef>
                        <a:spcAft>
                          <a:spcPts val="0"/>
                        </a:spcAft>
                      </a:pPr>
                      <a:r>
                        <a:rPr lang="en-US" sz="1000" dirty="0">
                          <a:effectLst/>
                        </a:rPr>
                        <a:t>2.25</a:t>
                      </a:r>
                    </a:p>
                    <a:p>
                      <a:pPr marL="0" marR="0">
                        <a:lnSpc>
                          <a:spcPct val="107000"/>
                        </a:lnSpc>
                        <a:spcBef>
                          <a:spcPts val="0"/>
                        </a:spcBef>
                        <a:spcAft>
                          <a:spcPts val="0"/>
                        </a:spcAft>
                      </a:pPr>
                      <a:r>
                        <a:rPr lang="en-US" sz="1000" dirty="0">
                          <a:effectLst/>
                        </a:rPr>
                        <a:t>2.36</a:t>
                      </a:r>
                    </a:p>
                    <a:p>
                      <a:pPr marL="0" marR="0">
                        <a:lnSpc>
                          <a:spcPct val="107000"/>
                        </a:lnSpc>
                        <a:spcBef>
                          <a:spcPts val="0"/>
                        </a:spcBef>
                        <a:spcAft>
                          <a:spcPts val="0"/>
                        </a:spcAft>
                      </a:pPr>
                      <a:r>
                        <a:rPr lang="en-US" sz="1000" dirty="0">
                          <a:effectLst/>
                        </a:rPr>
                        <a:t>2.50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08" marR="63208"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087516332"/>
              </p:ext>
            </p:extLst>
          </p:nvPr>
        </p:nvGraphicFramePr>
        <p:xfrm>
          <a:off x="4876800" y="1066800"/>
          <a:ext cx="3276600" cy="5053140"/>
        </p:xfrm>
        <a:graphic>
          <a:graphicData uri="http://schemas.openxmlformats.org/drawingml/2006/table">
            <a:tbl>
              <a:tblPr firstRow="1" firstCol="1" bandRow="1">
                <a:tableStyleId>{5C22544A-7EE6-4342-B048-85BDC9FD1C3A}</a:tableStyleId>
              </a:tblPr>
              <a:tblGrid>
                <a:gridCol w="1457325"/>
                <a:gridCol w="1819275"/>
              </a:tblGrid>
              <a:tr h="1140235">
                <a:tc>
                  <a:txBody>
                    <a:bodyPr/>
                    <a:lstStyle/>
                    <a:p>
                      <a:pPr marL="0" marR="0">
                        <a:lnSpc>
                          <a:spcPct val="107000"/>
                        </a:lnSpc>
                        <a:spcBef>
                          <a:spcPts val="0"/>
                        </a:spcBef>
                        <a:spcAft>
                          <a:spcPts val="0"/>
                        </a:spcAft>
                      </a:pPr>
                      <a:r>
                        <a:rPr lang="en-US" sz="900" dirty="0">
                          <a:effectLst/>
                        </a:rPr>
                        <a:t>1956:</a:t>
                      </a:r>
                    </a:p>
                    <a:p>
                      <a:pPr marL="0" marR="0">
                        <a:lnSpc>
                          <a:spcPct val="107000"/>
                        </a:lnSpc>
                        <a:spcBef>
                          <a:spcPts val="0"/>
                        </a:spcBef>
                        <a:spcAft>
                          <a:spcPts val="0"/>
                        </a:spcAft>
                      </a:pPr>
                      <a:r>
                        <a:rPr lang="en-US" sz="900" dirty="0">
                          <a:effectLst/>
                        </a:rPr>
                        <a:t>Jan – Mar</a:t>
                      </a:r>
                    </a:p>
                    <a:p>
                      <a:pPr marL="0" marR="0">
                        <a:lnSpc>
                          <a:spcPct val="107000"/>
                        </a:lnSpc>
                        <a:spcBef>
                          <a:spcPts val="0"/>
                        </a:spcBef>
                        <a:spcAft>
                          <a:spcPts val="0"/>
                        </a:spcAft>
                      </a:pPr>
                      <a:r>
                        <a:rPr lang="en-US" sz="900" dirty="0">
                          <a:effectLst/>
                        </a:rPr>
                        <a:t>April</a:t>
                      </a:r>
                    </a:p>
                    <a:p>
                      <a:pPr marL="0" marR="0">
                        <a:lnSpc>
                          <a:spcPct val="107000"/>
                        </a:lnSpc>
                        <a:spcBef>
                          <a:spcPts val="0"/>
                        </a:spcBef>
                        <a:spcAft>
                          <a:spcPts val="0"/>
                        </a:spcAft>
                      </a:pPr>
                      <a:r>
                        <a:rPr lang="en-US" sz="900" dirty="0">
                          <a:effectLst/>
                        </a:rPr>
                        <a:t>May – July</a:t>
                      </a:r>
                    </a:p>
                    <a:p>
                      <a:pPr marL="0" marR="0">
                        <a:lnSpc>
                          <a:spcPct val="107000"/>
                        </a:lnSpc>
                        <a:spcBef>
                          <a:spcPts val="0"/>
                        </a:spcBef>
                        <a:spcAft>
                          <a:spcPts val="0"/>
                        </a:spcAft>
                      </a:pPr>
                      <a:r>
                        <a:rPr lang="en-US" sz="900" dirty="0">
                          <a:effectLst/>
                        </a:rPr>
                        <a:t>Aug</a:t>
                      </a:r>
                    </a:p>
                    <a:p>
                      <a:pPr marL="0" marR="0">
                        <a:lnSpc>
                          <a:spcPct val="107000"/>
                        </a:lnSpc>
                        <a:spcBef>
                          <a:spcPts val="0"/>
                        </a:spcBef>
                        <a:spcAft>
                          <a:spcPts val="0"/>
                        </a:spcAft>
                      </a:pPr>
                      <a:r>
                        <a:rPr lang="en-US" sz="900" dirty="0">
                          <a:effectLst/>
                        </a:rPr>
                        <a:t>Sep – Dec</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dirty="0">
                          <a:effectLst/>
                        </a:rPr>
                        <a:t> </a:t>
                      </a:r>
                    </a:p>
                    <a:p>
                      <a:pPr marL="0" marR="0">
                        <a:lnSpc>
                          <a:spcPct val="107000"/>
                        </a:lnSpc>
                        <a:spcBef>
                          <a:spcPts val="0"/>
                        </a:spcBef>
                        <a:spcAft>
                          <a:spcPts val="0"/>
                        </a:spcAft>
                      </a:pPr>
                      <a:r>
                        <a:rPr lang="en-US" sz="900" dirty="0">
                          <a:effectLst/>
                        </a:rPr>
                        <a:t>2.50</a:t>
                      </a:r>
                    </a:p>
                    <a:p>
                      <a:pPr marL="0" marR="0">
                        <a:lnSpc>
                          <a:spcPct val="107000"/>
                        </a:lnSpc>
                        <a:spcBef>
                          <a:spcPts val="0"/>
                        </a:spcBef>
                        <a:spcAft>
                          <a:spcPts val="0"/>
                        </a:spcAft>
                      </a:pPr>
                      <a:r>
                        <a:rPr lang="en-US" sz="900" dirty="0">
                          <a:effectLst/>
                        </a:rPr>
                        <a:t>2.65</a:t>
                      </a:r>
                    </a:p>
                    <a:p>
                      <a:pPr marL="0" marR="0">
                        <a:lnSpc>
                          <a:spcPct val="107000"/>
                        </a:lnSpc>
                        <a:spcBef>
                          <a:spcPts val="0"/>
                        </a:spcBef>
                        <a:spcAft>
                          <a:spcPts val="0"/>
                        </a:spcAft>
                      </a:pPr>
                      <a:r>
                        <a:rPr lang="en-US" sz="900" dirty="0">
                          <a:effectLst/>
                        </a:rPr>
                        <a:t>2.75</a:t>
                      </a:r>
                    </a:p>
                    <a:p>
                      <a:pPr marL="0" marR="0">
                        <a:lnSpc>
                          <a:spcPct val="107000"/>
                        </a:lnSpc>
                        <a:spcBef>
                          <a:spcPts val="0"/>
                        </a:spcBef>
                        <a:spcAft>
                          <a:spcPts val="0"/>
                        </a:spcAft>
                      </a:pPr>
                      <a:r>
                        <a:rPr lang="en-US" sz="900" dirty="0">
                          <a:effectLst/>
                        </a:rPr>
                        <a:t>2.81</a:t>
                      </a:r>
                    </a:p>
                    <a:p>
                      <a:pPr marL="0" marR="0">
                        <a:lnSpc>
                          <a:spcPct val="107000"/>
                        </a:lnSpc>
                        <a:spcBef>
                          <a:spcPts val="0"/>
                        </a:spcBef>
                        <a:spcAft>
                          <a:spcPts val="0"/>
                        </a:spcAft>
                      </a:pPr>
                      <a:r>
                        <a:rPr lang="en-US" sz="900" dirty="0">
                          <a:effectLst/>
                        </a:rPr>
                        <a:t>3.00</a:t>
                      </a:r>
                    </a:p>
                    <a:p>
                      <a:pPr marL="0" marR="0">
                        <a:lnSpc>
                          <a:spcPct val="107000"/>
                        </a:lnSpc>
                        <a:spcBef>
                          <a:spcPts val="0"/>
                        </a:spcBef>
                        <a:spcAft>
                          <a:spcPts val="0"/>
                        </a:spcAft>
                      </a:pPr>
                      <a:r>
                        <a:rPr lang="en-US" sz="900" dirty="0">
                          <a:effectLst/>
                        </a:rPr>
                        <a:t>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r h="976168">
                <a:tc>
                  <a:txBody>
                    <a:bodyPr/>
                    <a:lstStyle/>
                    <a:p>
                      <a:pPr marL="0" marR="0">
                        <a:lnSpc>
                          <a:spcPct val="107000"/>
                        </a:lnSpc>
                        <a:spcBef>
                          <a:spcPts val="0"/>
                        </a:spcBef>
                        <a:spcAft>
                          <a:spcPts val="0"/>
                        </a:spcAft>
                      </a:pPr>
                      <a:r>
                        <a:rPr lang="en-US" sz="900">
                          <a:effectLst/>
                        </a:rPr>
                        <a:t>1957:</a:t>
                      </a:r>
                    </a:p>
                    <a:p>
                      <a:pPr marL="0" marR="0">
                        <a:lnSpc>
                          <a:spcPct val="107000"/>
                        </a:lnSpc>
                        <a:spcBef>
                          <a:spcPts val="0"/>
                        </a:spcBef>
                        <a:spcAft>
                          <a:spcPts val="0"/>
                        </a:spcAft>
                      </a:pPr>
                      <a:r>
                        <a:rPr lang="en-US" sz="900">
                          <a:effectLst/>
                        </a:rPr>
                        <a:t>Jan – July</a:t>
                      </a:r>
                    </a:p>
                    <a:p>
                      <a:pPr marL="0" marR="0">
                        <a:lnSpc>
                          <a:spcPct val="107000"/>
                        </a:lnSpc>
                        <a:spcBef>
                          <a:spcPts val="0"/>
                        </a:spcBef>
                        <a:spcAft>
                          <a:spcPts val="0"/>
                        </a:spcAft>
                      </a:pPr>
                      <a:r>
                        <a:rPr lang="en-US" sz="900">
                          <a:effectLst/>
                        </a:rPr>
                        <a:t>Aug</a:t>
                      </a:r>
                    </a:p>
                    <a:p>
                      <a:pPr marL="0" marR="0">
                        <a:lnSpc>
                          <a:spcPct val="107000"/>
                        </a:lnSpc>
                        <a:spcBef>
                          <a:spcPts val="0"/>
                        </a:spcBef>
                        <a:spcAft>
                          <a:spcPts val="0"/>
                        </a:spcAft>
                      </a:pPr>
                      <a:r>
                        <a:rPr lang="en-US" sz="900">
                          <a:effectLst/>
                        </a:rPr>
                        <a:t>Sep-Oct</a:t>
                      </a:r>
                    </a:p>
                    <a:p>
                      <a:pPr marL="0" marR="0">
                        <a:lnSpc>
                          <a:spcPct val="107000"/>
                        </a:lnSpc>
                        <a:spcBef>
                          <a:spcPts val="0"/>
                        </a:spcBef>
                        <a:spcAft>
                          <a:spcPts val="0"/>
                        </a:spcAft>
                      </a:pPr>
                      <a:r>
                        <a:rPr lang="en-US" sz="900">
                          <a:effectLst/>
                        </a:rPr>
                        <a:t>Nov</a:t>
                      </a:r>
                    </a:p>
                    <a:p>
                      <a:pPr marL="0" marR="0">
                        <a:lnSpc>
                          <a:spcPct val="107000"/>
                        </a:lnSpc>
                        <a:spcBef>
                          <a:spcPts val="0"/>
                        </a:spcBef>
                        <a:spcAft>
                          <a:spcPts val="0"/>
                        </a:spcAft>
                      </a:pPr>
                      <a:r>
                        <a:rPr lang="en-US" sz="900">
                          <a:effectLst/>
                        </a:rPr>
                        <a:t>Dec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a:effectLst/>
                        </a:rPr>
                        <a:t> </a:t>
                      </a:r>
                    </a:p>
                    <a:p>
                      <a:pPr marL="0" marR="0">
                        <a:lnSpc>
                          <a:spcPct val="107000"/>
                        </a:lnSpc>
                        <a:spcBef>
                          <a:spcPts val="0"/>
                        </a:spcBef>
                        <a:spcAft>
                          <a:spcPts val="0"/>
                        </a:spcAft>
                      </a:pPr>
                      <a:r>
                        <a:rPr lang="en-US" sz="900">
                          <a:effectLst/>
                        </a:rPr>
                        <a:t>3.00</a:t>
                      </a:r>
                    </a:p>
                    <a:p>
                      <a:pPr marL="0" marR="0">
                        <a:lnSpc>
                          <a:spcPct val="107000"/>
                        </a:lnSpc>
                        <a:spcBef>
                          <a:spcPts val="0"/>
                        </a:spcBef>
                        <a:spcAft>
                          <a:spcPts val="0"/>
                        </a:spcAft>
                      </a:pPr>
                      <a:r>
                        <a:rPr lang="en-US" sz="900">
                          <a:effectLst/>
                        </a:rPr>
                        <a:t>3.15</a:t>
                      </a:r>
                    </a:p>
                    <a:p>
                      <a:pPr marL="0" marR="0">
                        <a:lnSpc>
                          <a:spcPct val="107000"/>
                        </a:lnSpc>
                        <a:spcBef>
                          <a:spcPts val="0"/>
                        </a:spcBef>
                        <a:spcAft>
                          <a:spcPts val="0"/>
                        </a:spcAft>
                      </a:pPr>
                      <a:r>
                        <a:rPr lang="en-US" sz="900">
                          <a:effectLst/>
                        </a:rPr>
                        <a:t>3.50</a:t>
                      </a:r>
                    </a:p>
                    <a:p>
                      <a:pPr marL="0" marR="0">
                        <a:lnSpc>
                          <a:spcPct val="107000"/>
                        </a:lnSpc>
                        <a:spcBef>
                          <a:spcPts val="0"/>
                        </a:spcBef>
                        <a:spcAft>
                          <a:spcPts val="0"/>
                        </a:spcAft>
                      </a:pPr>
                      <a:r>
                        <a:rPr lang="en-US" sz="900">
                          <a:effectLst/>
                        </a:rPr>
                        <a:t>3.23</a:t>
                      </a:r>
                    </a:p>
                    <a:p>
                      <a:pPr marL="0" marR="0">
                        <a:lnSpc>
                          <a:spcPct val="107000"/>
                        </a:lnSpc>
                        <a:spcBef>
                          <a:spcPts val="0"/>
                        </a:spcBef>
                        <a:spcAft>
                          <a:spcPts val="0"/>
                        </a:spcAft>
                      </a:pPr>
                      <a:r>
                        <a:rPr lang="en-US" sz="900">
                          <a:effectLst/>
                        </a:rPr>
                        <a:t>3.00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r h="1632435">
                <a:tc>
                  <a:txBody>
                    <a:bodyPr/>
                    <a:lstStyle/>
                    <a:p>
                      <a:pPr marL="0" marR="0">
                        <a:lnSpc>
                          <a:spcPct val="107000"/>
                        </a:lnSpc>
                        <a:spcBef>
                          <a:spcPts val="0"/>
                        </a:spcBef>
                        <a:spcAft>
                          <a:spcPts val="0"/>
                        </a:spcAft>
                      </a:pPr>
                      <a:r>
                        <a:rPr lang="en-US" sz="900" dirty="0">
                          <a:effectLst/>
                        </a:rPr>
                        <a:t>1958:</a:t>
                      </a:r>
                    </a:p>
                    <a:p>
                      <a:pPr marL="0" marR="0">
                        <a:lnSpc>
                          <a:spcPct val="107000"/>
                        </a:lnSpc>
                        <a:spcBef>
                          <a:spcPts val="0"/>
                        </a:spcBef>
                        <a:spcAft>
                          <a:spcPts val="0"/>
                        </a:spcAft>
                      </a:pPr>
                      <a:r>
                        <a:rPr lang="en-US" sz="900" dirty="0">
                          <a:effectLst/>
                        </a:rPr>
                        <a:t>Jan </a:t>
                      </a:r>
                    </a:p>
                    <a:p>
                      <a:pPr marL="0" marR="0">
                        <a:lnSpc>
                          <a:spcPct val="107000"/>
                        </a:lnSpc>
                        <a:spcBef>
                          <a:spcPts val="0"/>
                        </a:spcBef>
                        <a:spcAft>
                          <a:spcPts val="0"/>
                        </a:spcAft>
                      </a:pPr>
                      <a:r>
                        <a:rPr lang="en-US" sz="900" dirty="0">
                          <a:effectLst/>
                        </a:rPr>
                        <a:t>Feb</a:t>
                      </a:r>
                    </a:p>
                    <a:p>
                      <a:pPr marL="0" marR="0">
                        <a:lnSpc>
                          <a:spcPct val="107000"/>
                        </a:lnSpc>
                        <a:spcBef>
                          <a:spcPts val="0"/>
                        </a:spcBef>
                        <a:spcAft>
                          <a:spcPts val="0"/>
                        </a:spcAft>
                      </a:pPr>
                      <a:r>
                        <a:rPr lang="en-US" sz="900" dirty="0">
                          <a:effectLst/>
                        </a:rPr>
                        <a:t>Mar</a:t>
                      </a:r>
                    </a:p>
                    <a:p>
                      <a:pPr marL="0" marR="0">
                        <a:lnSpc>
                          <a:spcPct val="107000"/>
                        </a:lnSpc>
                        <a:spcBef>
                          <a:spcPts val="0"/>
                        </a:spcBef>
                        <a:spcAft>
                          <a:spcPts val="0"/>
                        </a:spcAft>
                      </a:pPr>
                      <a:r>
                        <a:rPr lang="en-US" sz="900" dirty="0">
                          <a:effectLst/>
                        </a:rPr>
                        <a:t>April</a:t>
                      </a:r>
                    </a:p>
                    <a:p>
                      <a:pPr marL="0" marR="0">
                        <a:lnSpc>
                          <a:spcPct val="107000"/>
                        </a:lnSpc>
                        <a:spcBef>
                          <a:spcPts val="0"/>
                        </a:spcBef>
                        <a:spcAft>
                          <a:spcPts val="0"/>
                        </a:spcAft>
                      </a:pPr>
                      <a:r>
                        <a:rPr lang="en-US" sz="900" dirty="0">
                          <a:effectLst/>
                        </a:rPr>
                        <a:t>May – Aug</a:t>
                      </a:r>
                    </a:p>
                    <a:p>
                      <a:pPr marL="0" marR="0">
                        <a:lnSpc>
                          <a:spcPct val="107000"/>
                        </a:lnSpc>
                        <a:spcBef>
                          <a:spcPts val="0"/>
                        </a:spcBef>
                        <a:spcAft>
                          <a:spcPts val="0"/>
                        </a:spcAft>
                      </a:pPr>
                      <a:r>
                        <a:rPr lang="en-US" sz="900" dirty="0">
                          <a:effectLst/>
                        </a:rPr>
                        <a:t>Sep</a:t>
                      </a:r>
                    </a:p>
                    <a:p>
                      <a:pPr marL="0" marR="0">
                        <a:lnSpc>
                          <a:spcPct val="107000"/>
                        </a:lnSpc>
                        <a:spcBef>
                          <a:spcPts val="0"/>
                        </a:spcBef>
                        <a:spcAft>
                          <a:spcPts val="0"/>
                        </a:spcAft>
                      </a:pPr>
                      <a:r>
                        <a:rPr lang="en-US" sz="900" dirty="0">
                          <a:effectLst/>
                        </a:rPr>
                        <a:t>Oct</a:t>
                      </a:r>
                    </a:p>
                    <a:p>
                      <a:pPr marL="0" marR="0">
                        <a:lnSpc>
                          <a:spcPct val="107000"/>
                        </a:lnSpc>
                        <a:spcBef>
                          <a:spcPts val="0"/>
                        </a:spcBef>
                        <a:spcAft>
                          <a:spcPts val="0"/>
                        </a:spcAft>
                      </a:pPr>
                      <a:r>
                        <a:rPr lang="en-US" sz="900" dirty="0">
                          <a:effectLst/>
                        </a:rPr>
                        <a:t>Nov</a:t>
                      </a:r>
                    </a:p>
                    <a:p>
                      <a:pPr marL="0" marR="0">
                        <a:lnSpc>
                          <a:spcPct val="107000"/>
                        </a:lnSpc>
                        <a:spcBef>
                          <a:spcPts val="0"/>
                        </a:spcBef>
                        <a:spcAft>
                          <a:spcPts val="0"/>
                        </a:spcAft>
                      </a:pPr>
                      <a:r>
                        <a:rPr lang="en-US" sz="900" dirty="0">
                          <a:effectLst/>
                        </a:rPr>
                        <a:t>Dec</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a:effectLst/>
                        </a:rPr>
                        <a:t> </a:t>
                      </a:r>
                    </a:p>
                    <a:p>
                      <a:pPr marL="0" marR="0">
                        <a:lnSpc>
                          <a:spcPct val="107000"/>
                        </a:lnSpc>
                        <a:spcBef>
                          <a:spcPts val="0"/>
                        </a:spcBef>
                        <a:spcAft>
                          <a:spcPts val="0"/>
                        </a:spcAft>
                      </a:pPr>
                      <a:r>
                        <a:rPr lang="en-US" sz="900">
                          <a:effectLst/>
                        </a:rPr>
                        <a:t>2.94</a:t>
                      </a:r>
                    </a:p>
                    <a:p>
                      <a:pPr marL="0" marR="0">
                        <a:lnSpc>
                          <a:spcPct val="107000"/>
                        </a:lnSpc>
                        <a:spcBef>
                          <a:spcPts val="0"/>
                        </a:spcBef>
                        <a:spcAft>
                          <a:spcPts val="0"/>
                        </a:spcAft>
                      </a:pPr>
                      <a:r>
                        <a:rPr lang="en-US" sz="900">
                          <a:effectLst/>
                        </a:rPr>
                        <a:t>2.75</a:t>
                      </a:r>
                    </a:p>
                    <a:p>
                      <a:pPr marL="0" marR="0">
                        <a:lnSpc>
                          <a:spcPct val="107000"/>
                        </a:lnSpc>
                        <a:spcBef>
                          <a:spcPts val="0"/>
                        </a:spcBef>
                        <a:spcAft>
                          <a:spcPts val="0"/>
                        </a:spcAft>
                      </a:pPr>
                      <a:r>
                        <a:rPr lang="en-US" sz="900">
                          <a:effectLst/>
                        </a:rPr>
                        <a:t>2.35</a:t>
                      </a:r>
                    </a:p>
                    <a:p>
                      <a:pPr marL="0" marR="0">
                        <a:lnSpc>
                          <a:spcPct val="107000"/>
                        </a:lnSpc>
                        <a:spcBef>
                          <a:spcPts val="0"/>
                        </a:spcBef>
                        <a:spcAft>
                          <a:spcPts val="0"/>
                        </a:spcAft>
                      </a:pPr>
                      <a:r>
                        <a:rPr lang="en-US" sz="900">
                          <a:effectLst/>
                        </a:rPr>
                        <a:t>2.03</a:t>
                      </a:r>
                    </a:p>
                    <a:p>
                      <a:pPr marL="0" marR="0">
                        <a:lnSpc>
                          <a:spcPct val="107000"/>
                        </a:lnSpc>
                        <a:spcBef>
                          <a:spcPts val="0"/>
                        </a:spcBef>
                        <a:spcAft>
                          <a:spcPts val="0"/>
                        </a:spcAft>
                      </a:pPr>
                      <a:r>
                        <a:rPr lang="en-US" sz="900">
                          <a:effectLst/>
                        </a:rPr>
                        <a:t>1.75</a:t>
                      </a:r>
                    </a:p>
                    <a:p>
                      <a:pPr marL="0" marR="0">
                        <a:lnSpc>
                          <a:spcPct val="107000"/>
                        </a:lnSpc>
                        <a:spcBef>
                          <a:spcPts val="0"/>
                        </a:spcBef>
                        <a:spcAft>
                          <a:spcPts val="0"/>
                        </a:spcAft>
                      </a:pPr>
                      <a:r>
                        <a:rPr lang="en-US" sz="900">
                          <a:effectLst/>
                        </a:rPr>
                        <a:t>1.91</a:t>
                      </a:r>
                    </a:p>
                    <a:p>
                      <a:pPr marL="0" marR="0">
                        <a:lnSpc>
                          <a:spcPct val="107000"/>
                        </a:lnSpc>
                        <a:spcBef>
                          <a:spcPts val="0"/>
                        </a:spcBef>
                        <a:spcAft>
                          <a:spcPts val="0"/>
                        </a:spcAft>
                      </a:pPr>
                      <a:r>
                        <a:rPr lang="en-US" sz="900">
                          <a:effectLst/>
                        </a:rPr>
                        <a:t>2.00</a:t>
                      </a:r>
                    </a:p>
                    <a:p>
                      <a:pPr marL="0" marR="0">
                        <a:lnSpc>
                          <a:spcPct val="107000"/>
                        </a:lnSpc>
                        <a:spcBef>
                          <a:spcPts val="0"/>
                        </a:spcBef>
                        <a:spcAft>
                          <a:spcPts val="0"/>
                        </a:spcAft>
                      </a:pPr>
                      <a:r>
                        <a:rPr lang="en-US" sz="900">
                          <a:effectLst/>
                        </a:rPr>
                        <a:t>2.40</a:t>
                      </a:r>
                    </a:p>
                    <a:p>
                      <a:pPr marL="0" marR="0">
                        <a:lnSpc>
                          <a:spcPct val="107000"/>
                        </a:lnSpc>
                        <a:spcBef>
                          <a:spcPts val="0"/>
                        </a:spcBef>
                        <a:spcAft>
                          <a:spcPts val="0"/>
                        </a:spcAft>
                      </a:pPr>
                      <a:r>
                        <a:rPr lang="en-US" sz="900">
                          <a:effectLst/>
                        </a:rPr>
                        <a:t>2.50</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r h="1304302">
                <a:tc>
                  <a:txBody>
                    <a:bodyPr/>
                    <a:lstStyle/>
                    <a:p>
                      <a:pPr marL="0" marR="0">
                        <a:lnSpc>
                          <a:spcPct val="107000"/>
                        </a:lnSpc>
                        <a:spcBef>
                          <a:spcPts val="0"/>
                        </a:spcBef>
                        <a:spcAft>
                          <a:spcPts val="0"/>
                        </a:spcAft>
                      </a:pPr>
                      <a:r>
                        <a:rPr lang="en-US" sz="900" dirty="0">
                          <a:effectLst/>
                        </a:rPr>
                        <a:t>1959:</a:t>
                      </a:r>
                    </a:p>
                    <a:p>
                      <a:pPr marL="0" marR="0">
                        <a:lnSpc>
                          <a:spcPct val="107000"/>
                        </a:lnSpc>
                        <a:spcBef>
                          <a:spcPts val="0"/>
                        </a:spcBef>
                        <a:spcAft>
                          <a:spcPts val="0"/>
                        </a:spcAft>
                      </a:pPr>
                      <a:r>
                        <a:rPr lang="en-US" sz="900" dirty="0">
                          <a:effectLst/>
                        </a:rPr>
                        <a:t>Jan – Feb</a:t>
                      </a:r>
                    </a:p>
                    <a:p>
                      <a:pPr marL="0" marR="0">
                        <a:lnSpc>
                          <a:spcPct val="107000"/>
                        </a:lnSpc>
                        <a:spcBef>
                          <a:spcPts val="0"/>
                        </a:spcBef>
                        <a:spcAft>
                          <a:spcPts val="0"/>
                        </a:spcAft>
                      </a:pPr>
                      <a:r>
                        <a:rPr lang="en-US" sz="900" dirty="0">
                          <a:effectLst/>
                        </a:rPr>
                        <a:t>Mar</a:t>
                      </a:r>
                    </a:p>
                    <a:p>
                      <a:pPr marL="0" marR="0">
                        <a:lnSpc>
                          <a:spcPct val="107000"/>
                        </a:lnSpc>
                        <a:spcBef>
                          <a:spcPts val="0"/>
                        </a:spcBef>
                        <a:spcAft>
                          <a:spcPts val="0"/>
                        </a:spcAft>
                      </a:pPr>
                      <a:r>
                        <a:rPr lang="en-US" sz="900" dirty="0">
                          <a:effectLst/>
                        </a:rPr>
                        <a:t>April</a:t>
                      </a:r>
                    </a:p>
                    <a:p>
                      <a:pPr marL="0" marR="0">
                        <a:lnSpc>
                          <a:spcPct val="107000"/>
                        </a:lnSpc>
                        <a:spcBef>
                          <a:spcPts val="0"/>
                        </a:spcBef>
                        <a:spcAft>
                          <a:spcPts val="0"/>
                        </a:spcAft>
                      </a:pPr>
                      <a:r>
                        <a:rPr lang="en-US" sz="900" dirty="0">
                          <a:effectLst/>
                        </a:rPr>
                        <a:t>May</a:t>
                      </a:r>
                    </a:p>
                    <a:p>
                      <a:pPr marL="0" marR="0" algn="l">
                        <a:lnSpc>
                          <a:spcPct val="107000"/>
                        </a:lnSpc>
                        <a:spcBef>
                          <a:spcPts val="0"/>
                        </a:spcBef>
                        <a:spcAft>
                          <a:spcPts val="0"/>
                        </a:spcAft>
                      </a:pPr>
                      <a:r>
                        <a:rPr lang="en-US" sz="900" dirty="0">
                          <a:effectLst/>
                        </a:rPr>
                        <a:t>Jun – </a:t>
                      </a:r>
                      <a:r>
                        <a:rPr lang="en-US" sz="900" b="0" dirty="0">
                          <a:effectLst/>
                        </a:rPr>
                        <a:t>Aug</a:t>
                      </a:r>
                    </a:p>
                    <a:p>
                      <a:pPr marL="0" marR="0">
                        <a:lnSpc>
                          <a:spcPct val="107000"/>
                        </a:lnSpc>
                        <a:spcBef>
                          <a:spcPts val="0"/>
                        </a:spcBef>
                        <a:spcAft>
                          <a:spcPts val="0"/>
                        </a:spcAft>
                      </a:pPr>
                      <a:r>
                        <a:rPr lang="en-US" sz="900" dirty="0">
                          <a:effectLst/>
                        </a:rPr>
                        <a:t>Sep</a:t>
                      </a:r>
                    </a:p>
                    <a:p>
                      <a:pPr marL="0" marR="0">
                        <a:lnSpc>
                          <a:spcPct val="107000"/>
                        </a:lnSpc>
                        <a:spcBef>
                          <a:spcPts val="0"/>
                        </a:spcBef>
                        <a:spcAft>
                          <a:spcPts val="0"/>
                        </a:spcAft>
                      </a:pPr>
                      <a:r>
                        <a:rPr lang="en-US" sz="900" dirty="0">
                          <a:effectLst/>
                        </a:rPr>
                        <a:t>Oct - Dec</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c>
                  <a:txBody>
                    <a:bodyPr/>
                    <a:lstStyle/>
                    <a:p>
                      <a:pPr marL="0" marR="0">
                        <a:lnSpc>
                          <a:spcPct val="107000"/>
                        </a:lnSpc>
                        <a:spcBef>
                          <a:spcPts val="0"/>
                        </a:spcBef>
                        <a:spcAft>
                          <a:spcPts val="0"/>
                        </a:spcAft>
                      </a:pPr>
                      <a:r>
                        <a:rPr lang="en-US" sz="900" dirty="0">
                          <a:effectLst/>
                        </a:rPr>
                        <a:t> </a:t>
                      </a:r>
                    </a:p>
                    <a:p>
                      <a:pPr marL="0" marR="0">
                        <a:lnSpc>
                          <a:spcPct val="107000"/>
                        </a:lnSpc>
                        <a:spcBef>
                          <a:spcPts val="0"/>
                        </a:spcBef>
                        <a:spcAft>
                          <a:spcPts val="0"/>
                        </a:spcAft>
                      </a:pPr>
                      <a:r>
                        <a:rPr lang="en-US" sz="900" dirty="0">
                          <a:effectLst/>
                        </a:rPr>
                        <a:t>2.50</a:t>
                      </a:r>
                    </a:p>
                    <a:p>
                      <a:pPr marL="0" marR="0">
                        <a:lnSpc>
                          <a:spcPct val="107000"/>
                        </a:lnSpc>
                        <a:spcBef>
                          <a:spcPts val="0"/>
                        </a:spcBef>
                        <a:spcAft>
                          <a:spcPts val="0"/>
                        </a:spcAft>
                      </a:pPr>
                      <a:r>
                        <a:rPr lang="en-US" sz="900" dirty="0">
                          <a:effectLst/>
                        </a:rPr>
                        <a:t>2.92</a:t>
                      </a:r>
                    </a:p>
                    <a:p>
                      <a:pPr marL="0" marR="0">
                        <a:lnSpc>
                          <a:spcPct val="107000"/>
                        </a:lnSpc>
                        <a:spcBef>
                          <a:spcPts val="0"/>
                        </a:spcBef>
                        <a:spcAft>
                          <a:spcPts val="0"/>
                        </a:spcAft>
                      </a:pPr>
                      <a:r>
                        <a:rPr lang="en-US" sz="900" dirty="0">
                          <a:effectLst/>
                        </a:rPr>
                        <a:t>3.00</a:t>
                      </a:r>
                    </a:p>
                    <a:p>
                      <a:pPr marL="0" marR="0">
                        <a:lnSpc>
                          <a:spcPct val="107000"/>
                        </a:lnSpc>
                        <a:spcBef>
                          <a:spcPts val="0"/>
                        </a:spcBef>
                        <a:spcAft>
                          <a:spcPts val="0"/>
                        </a:spcAft>
                      </a:pPr>
                      <a:r>
                        <a:rPr lang="en-US" sz="900" dirty="0">
                          <a:effectLst/>
                        </a:rPr>
                        <a:t>3.05</a:t>
                      </a:r>
                    </a:p>
                    <a:p>
                      <a:pPr marL="0" marR="0">
                        <a:lnSpc>
                          <a:spcPct val="107000"/>
                        </a:lnSpc>
                        <a:spcBef>
                          <a:spcPts val="0"/>
                        </a:spcBef>
                        <a:spcAft>
                          <a:spcPts val="0"/>
                        </a:spcAft>
                      </a:pPr>
                      <a:r>
                        <a:rPr lang="en-US" sz="900" dirty="0">
                          <a:effectLst/>
                        </a:rPr>
                        <a:t>3.50</a:t>
                      </a:r>
                    </a:p>
                    <a:p>
                      <a:pPr marL="0" marR="0">
                        <a:lnSpc>
                          <a:spcPct val="107000"/>
                        </a:lnSpc>
                        <a:spcBef>
                          <a:spcPts val="0"/>
                        </a:spcBef>
                        <a:spcAft>
                          <a:spcPts val="0"/>
                        </a:spcAft>
                      </a:pPr>
                      <a:r>
                        <a:rPr lang="en-US" sz="900" dirty="0">
                          <a:effectLst/>
                        </a:rPr>
                        <a:t>3.83</a:t>
                      </a:r>
                    </a:p>
                    <a:p>
                      <a:pPr marL="0" marR="0">
                        <a:lnSpc>
                          <a:spcPct val="107000"/>
                        </a:lnSpc>
                        <a:spcBef>
                          <a:spcPts val="0"/>
                        </a:spcBef>
                        <a:spcAft>
                          <a:spcPts val="0"/>
                        </a:spcAft>
                      </a:pPr>
                      <a:r>
                        <a:rPr lang="en-US" sz="900" dirty="0">
                          <a:effectLst/>
                        </a:rPr>
                        <a:t>4.00</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541" marR="55541" marT="0" marB="0"/>
                </a:tc>
              </a:tr>
            </a:tbl>
          </a:graphicData>
        </a:graphic>
      </p:graphicFrame>
    </p:spTree>
    <p:extLst>
      <p:ext uri="{BB962C8B-B14F-4D97-AF65-F5344CB8AC3E}">
        <p14:creationId xmlns:p14="http://schemas.microsoft.com/office/powerpoint/2010/main" val="2342217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a:cs typeface="+mj-cs"/>
              </a:rPr>
              <a:t>Fiscal Policies of the 1950’s</a:t>
            </a:r>
            <a:endParaRPr lang="en-US" dirty="0">
              <a:cs typeface="+mj-cs"/>
            </a:endParaRPr>
          </a:p>
        </p:txBody>
      </p:sp>
      <p:sp>
        <p:nvSpPr>
          <p:cNvPr id="6147" name="Content Placeholder 2"/>
          <p:cNvSpPr>
            <a:spLocks noGrp="1"/>
          </p:cNvSpPr>
          <p:nvPr>
            <p:ph idx="1"/>
          </p:nvPr>
        </p:nvSpPr>
        <p:spPr>
          <a:xfrm>
            <a:off x="628650" y="1825625"/>
            <a:ext cx="2848355" cy="4351338"/>
          </a:xfrm>
        </p:spPr>
        <p:txBody>
          <a:bodyPr>
            <a:normAutofit/>
          </a:bodyPr>
          <a:lstStyle/>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The decade began in a recession, until the beginning of the Korean War</a:t>
            </a:r>
          </a:p>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The Korean war helped to bring the economy around due to increase need for military spending. </a:t>
            </a:r>
          </a:p>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GDP began as high as 8.7% in 1950 then we as low as -0.6% in 1954 when the DOW was at a high</a:t>
            </a:r>
          </a:p>
          <a:p>
            <a:pPr>
              <a:buClrTx/>
            </a:pPr>
            <a:r>
              <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rPr>
              <a:t>Top income tax rate reached a high of 91% yet the top 1% of Americans, the rich, only paid around 42% of their income taxes.</a:t>
            </a:r>
          </a:p>
          <a:p>
            <a:r>
              <a:rPr lang="en-US" sz="1400" dirty="0">
                <a:latin typeface="Times New Roman" panose="02020603050405020304" pitchFamily="18" charset="0"/>
                <a:cs typeface="Times New Roman" panose="02020603050405020304" pitchFamily="18" charset="0"/>
              </a:rPr>
              <a:t>Under President Eisenhower the Internal Revenue Code of 1954 was passed due to bipartisan collaboration</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Fed increased interest rates</a:t>
            </a: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pic>
        <p:nvPicPr>
          <p:cNvPr id="1028" name="Picture 4" descr="https://files.taxfoundation.org/20170804133536/Average-Effective-Tax-Rate-on-the-Top-1-Percent-of-U.S.-Households.png">
            <a:extLst>
              <a:ext uri="{FF2B5EF4-FFF2-40B4-BE49-F238E27FC236}">
                <a16:creationId xmlns="" xmlns:a16="http://schemas.microsoft.com/office/drawing/2014/main" id="{16480F4C-DE3A-4C3D-92E3-5DFB1941BC5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91" r="15776" b="-3"/>
          <a:stretch/>
        </p:blipFill>
        <p:spPr bwMode="auto">
          <a:xfrm>
            <a:off x="6391274" y="2587492"/>
            <a:ext cx="1990725" cy="284810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files.taxfoundation.org/20170804133536/Average-Effective-Tax-Rate-on-the-Top-1-Percent-of-U.S.-Households.png">
            <a:extLst>
              <a:ext uri="{FF2B5EF4-FFF2-40B4-BE49-F238E27FC236}">
                <a16:creationId xmlns="" xmlns:a16="http://schemas.microsoft.com/office/drawing/2014/main" id="{07B380B1-3828-4352-8B30-F9F4D01E87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600200"/>
            <a:ext cx="41910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7658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dirty="0">
                <a:cs typeface="+mj-cs"/>
              </a:rPr>
              <a:t>Fiscal Policy </a:t>
            </a:r>
            <a:r>
              <a:rPr lang="en-US" dirty="0"/>
              <a:t>Impact: Taxes and Expenditures</a:t>
            </a:r>
            <a:endParaRPr lang="en-US" dirty="0">
              <a:cs typeface="+mj-cs"/>
            </a:endParaRPr>
          </a:p>
        </p:txBody>
      </p:sp>
      <p:sp>
        <p:nvSpPr>
          <p:cNvPr id="6147" name="Content Placeholder 2"/>
          <p:cNvSpPr>
            <a:spLocks noGrp="1"/>
          </p:cNvSpPr>
          <p:nvPr>
            <p:ph idx="1"/>
          </p:nvPr>
        </p:nvSpPr>
        <p:spPr>
          <a:xfrm>
            <a:off x="628650" y="1825625"/>
            <a:ext cx="3333750" cy="4351338"/>
          </a:xfrm>
        </p:spPr>
        <p:txBody>
          <a:bodyPr>
            <a:normAutofit/>
          </a:bodyPr>
          <a:lstStyle/>
          <a:p>
            <a:pPr>
              <a:buClrTx/>
            </a:pPr>
            <a:r>
              <a:rPr lang="en-US" sz="1400" dirty="0"/>
              <a:t>The recession of 1957 and 1958 saw an increase in unemployment by 7%</a:t>
            </a:r>
          </a:p>
          <a:p>
            <a:pPr>
              <a:buClrTx/>
            </a:pPr>
            <a:r>
              <a:rPr lang="en-US" sz="1400" dirty="0"/>
              <a:t>Taxes in the 1950s </a:t>
            </a:r>
            <a:r>
              <a:rPr lang="en-US" sz="1400" dirty="0" smtClean="0"/>
              <a:t>stayed relatively stable. </a:t>
            </a:r>
            <a:endParaRPr lang="en-US" sz="1400" dirty="0"/>
          </a:p>
          <a:p>
            <a:pPr>
              <a:buClrTx/>
            </a:pPr>
            <a:r>
              <a:rPr lang="en-US" sz="1400" dirty="0"/>
              <a:t>Taxes were used to raise revenue while at the same time stabilizing economic activity. </a:t>
            </a:r>
          </a:p>
          <a:p>
            <a:pPr>
              <a:buClrTx/>
            </a:pPr>
            <a:r>
              <a:rPr lang="en-US" sz="1400" dirty="0"/>
              <a:t>Due to the wars, defense spending was the highest expenditure during this decade</a:t>
            </a:r>
          </a:p>
          <a:p>
            <a:pPr>
              <a:buClrTx/>
            </a:pPr>
            <a:r>
              <a:rPr lang="en-US" sz="1400" dirty="0"/>
              <a:t>Interstate highway project of 1956 was also a major contributor to expenses in this decade. </a:t>
            </a:r>
          </a:p>
          <a:p>
            <a:pPr>
              <a:buClrTx/>
            </a:pPr>
            <a:endParaRPr lang="en-US" sz="1400" dirty="0"/>
          </a:p>
          <a:p>
            <a:pPr>
              <a:buClrTx/>
            </a:pP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pic>
        <p:nvPicPr>
          <p:cNvPr id="6" name="FRED Graph Chart" descr="FRED Graph">
            <a:hlinkClick r:id="rId3" tooltip="View this chart in your browser. "/>
            <a:extLst>
              <a:ext uri="{FF2B5EF4-FFF2-40B4-BE49-F238E27FC236}">
                <a16:creationId xmlns="" xmlns:a16="http://schemas.microsoft.com/office/drawing/2014/main" id="{5F659ED3-A0A5-4204-952D-8A8FB47B67EB}"/>
              </a:ext>
            </a:extLst>
          </p:cNvPr>
          <p:cNvPicPr>
            <a:picLocks noChangeAspect="1"/>
          </p:cNvPicPr>
          <p:nvPr/>
        </p:nvPicPr>
        <p:blipFill>
          <a:blip r:embed="rId4"/>
          <a:stretch>
            <a:fillRect/>
          </a:stretch>
        </p:blipFill>
        <p:spPr>
          <a:xfrm>
            <a:off x="4419600" y="1447800"/>
            <a:ext cx="4495800" cy="4550283"/>
          </a:xfrm>
          <a:prstGeom prst="rect">
            <a:avLst/>
          </a:prstGeom>
        </p:spPr>
      </p:pic>
    </p:spTree>
    <p:extLst>
      <p:ext uri="{BB962C8B-B14F-4D97-AF65-F5344CB8AC3E}">
        <p14:creationId xmlns:p14="http://schemas.microsoft.com/office/powerpoint/2010/main" val="1564416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Fiscal cont.</a:t>
            </a:r>
            <a:endParaRPr lang="en-US"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Federal tax policy – it was implemented after the employment act hence its impacts were felt in this decade. </a:t>
            </a:r>
          </a:p>
          <a:p>
            <a:r>
              <a:rPr lang="en-US" sz="2400" dirty="0">
                <a:latin typeface="Times New Roman" panose="02020603050405020304" pitchFamily="18" charset="0"/>
                <a:cs typeface="Times New Roman" panose="02020603050405020304" pitchFamily="18" charset="0"/>
              </a:rPr>
              <a:t>This policy was restrictive though progressive in nature. </a:t>
            </a:r>
          </a:p>
          <a:p>
            <a:r>
              <a:rPr lang="en-US" sz="2400" dirty="0">
                <a:latin typeface="Times New Roman" panose="02020603050405020304" pitchFamily="18" charset="0"/>
                <a:cs typeface="Times New Roman" panose="02020603050405020304" pitchFamily="18" charset="0"/>
              </a:rPr>
              <a:t>Federal expenditure policy:</a:t>
            </a:r>
          </a:p>
          <a:p>
            <a:pPr lvl="1"/>
            <a:r>
              <a:rPr lang="en-US" sz="2400" dirty="0">
                <a:latin typeface="Times New Roman" panose="02020603050405020304" pitchFamily="18" charset="0"/>
                <a:cs typeface="Times New Roman" panose="02020603050405020304" pitchFamily="18" charset="0"/>
              </a:rPr>
              <a:t>This policy was not consistent with the Employment Act</a:t>
            </a:r>
          </a:p>
          <a:p>
            <a:pPr lvl="1"/>
            <a:r>
              <a:rPr lang="en-GB" sz="2400" dirty="0">
                <a:latin typeface="Times New Roman" panose="02020603050405020304" pitchFamily="18" charset="0"/>
                <a:cs typeface="Times New Roman" panose="02020603050405020304" pitchFamily="18" charset="0"/>
              </a:rPr>
              <a:t>During periods of recession and recovery it was </a:t>
            </a:r>
            <a:r>
              <a:rPr lang="en-GB" sz="2400" dirty="0" err="1">
                <a:latin typeface="Times New Roman" panose="02020603050405020304" pitchFamily="18" charset="0"/>
                <a:cs typeface="Times New Roman" panose="02020603050405020304" pitchFamily="18" charset="0"/>
              </a:rPr>
              <a:t>stimulative</a:t>
            </a:r>
            <a:r>
              <a:rPr lang="en-GB" sz="2400" dirty="0">
                <a:latin typeface="Times New Roman" panose="02020603050405020304" pitchFamily="18" charset="0"/>
                <a:cs typeface="Times New Roman" panose="02020603050405020304" pitchFamily="18" charset="0"/>
              </a:rPr>
              <a:t> only two-thirds of the time. During periods of excess demand it was always simulative; two of these periods, however were associated with wars</a:t>
            </a:r>
            <a:r>
              <a:rPr lang="en-GB"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248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dirty="0"/>
              <a:t>Monetary Policy of the 1950s</a:t>
            </a:r>
            <a:endParaRPr lang="en-US" dirty="0">
              <a:cs typeface="+mj-cs"/>
            </a:endParaRPr>
          </a:p>
        </p:txBody>
      </p:sp>
      <p:sp>
        <p:nvSpPr>
          <p:cNvPr id="6147" name="Content Placeholder 2"/>
          <p:cNvSpPr>
            <a:spLocks noGrp="1"/>
          </p:cNvSpPr>
          <p:nvPr>
            <p:ph idx="1"/>
          </p:nvPr>
        </p:nvSpPr>
        <p:spPr>
          <a:xfrm>
            <a:off x="628650" y="1825625"/>
            <a:ext cx="7372350" cy="4351338"/>
          </a:xfrm>
        </p:spPr>
        <p:txBody>
          <a:bodyPr>
            <a:normAutofit/>
          </a:bodyPr>
          <a:lstStyle/>
          <a:p>
            <a:pPr>
              <a:buClrTx/>
            </a:pPr>
            <a:r>
              <a:rPr lang="en-US" sz="2400" dirty="0"/>
              <a:t>Monetary policy during this time followed policies from the early 1900s</a:t>
            </a:r>
          </a:p>
          <a:p>
            <a:pPr>
              <a:buClrTx/>
            </a:pPr>
            <a:r>
              <a:rPr lang="en-US" sz="2400" dirty="0"/>
              <a:t>Low and stable inflation began late in the decade and years to come</a:t>
            </a:r>
          </a:p>
          <a:p>
            <a:pPr>
              <a:buClrTx/>
            </a:pPr>
            <a:r>
              <a:rPr lang="en-US" sz="2400" dirty="0"/>
              <a:t>CPI started at 23.5% early this decade</a:t>
            </a:r>
          </a:p>
          <a:p>
            <a:pPr>
              <a:buClrTx/>
            </a:pPr>
            <a:r>
              <a:rPr lang="en-US" sz="2400" dirty="0"/>
              <a:t>Unemployment average was 4.7% in the beginning of the decade</a:t>
            </a:r>
          </a:p>
          <a:p>
            <a:pPr>
              <a:buClrTx/>
            </a:pPr>
            <a:endParaRPr lang="en-US" sz="1400" dirty="0"/>
          </a:p>
          <a:p>
            <a:pPr>
              <a:buClrTx/>
            </a:pPr>
            <a:endParaRPr lang="en-US" sz="1400" dirty="0"/>
          </a:p>
          <a:p>
            <a:pPr>
              <a:buClrTx/>
            </a:pPr>
            <a:endParaRPr lang="en-US" sz="1400" dirty="0"/>
          </a:p>
          <a:p>
            <a:pPr>
              <a:buClrTx/>
            </a:pP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29128730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p:spPr>
        <p:txBody>
          <a:bodyPr>
            <a:normAutofit/>
          </a:bodyPr>
          <a:lstStyle/>
          <a:p>
            <a:pPr>
              <a:defRPr/>
            </a:pPr>
            <a:r>
              <a:rPr lang="en-US" dirty="0"/>
              <a:t>Monetary Policy Actions of the 1950s</a:t>
            </a:r>
            <a:endParaRPr lang="en-US" dirty="0">
              <a:cs typeface="+mj-cs"/>
            </a:endParaRPr>
          </a:p>
        </p:txBody>
      </p:sp>
      <p:sp>
        <p:nvSpPr>
          <p:cNvPr id="6147" name="Content Placeholder 2"/>
          <p:cNvSpPr>
            <a:spLocks noGrp="1"/>
          </p:cNvSpPr>
          <p:nvPr>
            <p:ph idx="1"/>
          </p:nvPr>
        </p:nvSpPr>
        <p:spPr>
          <a:xfrm>
            <a:off x="762000" y="1371600"/>
            <a:ext cx="7372350" cy="4419600"/>
          </a:xfrm>
        </p:spPr>
        <p:txBody>
          <a:bodyPr>
            <a:normAutofit/>
          </a:bodyPr>
          <a:lstStyle/>
          <a:p>
            <a:pPr>
              <a:buClrTx/>
            </a:pPr>
            <a:r>
              <a:rPr lang="en-US" sz="2400" dirty="0" smtClean="0"/>
              <a:t>With the outbreak of the Korean War in 1950, Fed and the Treasury strategized to maintain a “pegged” market. </a:t>
            </a:r>
          </a:p>
          <a:p>
            <a:pPr>
              <a:buClrTx/>
            </a:pPr>
            <a:r>
              <a:rPr lang="en-US" sz="2400" dirty="0" smtClean="0"/>
              <a:t>Following </a:t>
            </a:r>
            <a:r>
              <a:rPr lang="en-US" sz="2400" dirty="0"/>
              <a:t>the 1951 Accord, the Federal Reserve was focused on controlling inflation</a:t>
            </a:r>
          </a:p>
          <a:p>
            <a:pPr>
              <a:buClrTx/>
            </a:pPr>
            <a:r>
              <a:rPr lang="en-US" sz="2400" dirty="0" smtClean="0"/>
              <a:t>In 1952, large scale discounting was revived and fostered for use by authorities. Bank </a:t>
            </a:r>
            <a:r>
              <a:rPr lang="en-US" sz="2400" dirty="0"/>
              <a:t>borrowing rose to 1.6 billion by the end of </a:t>
            </a:r>
            <a:r>
              <a:rPr lang="en-US" sz="2400" dirty="0" smtClean="0"/>
              <a:t>1952</a:t>
            </a:r>
          </a:p>
          <a:p>
            <a:pPr>
              <a:buClrTx/>
            </a:pPr>
            <a:r>
              <a:rPr lang="en-US" sz="2400" dirty="0" smtClean="0"/>
              <a:t>In 1953, monetary authorities were willing to coordinate actions with the treasury. In the event, “bills-only” policy was reached at. </a:t>
            </a:r>
            <a:endParaRPr lang="en-US" sz="2400" dirty="0"/>
          </a:p>
          <a:p>
            <a:pPr>
              <a:buClrTx/>
            </a:pPr>
            <a:endParaRPr lang="en-US" sz="2400" dirty="0"/>
          </a:p>
          <a:p>
            <a:pPr>
              <a:buClrTx/>
            </a:pPr>
            <a:endParaRPr lang="en-US" sz="1400" dirty="0"/>
          </a:p>
          <a:p>
            <a:pPr>
              <a:buClrTx/>
            </a:pPr>
            <a:endParaRPr lang="en-US" sz="1400" dirty="0"/>
          </a:p>
          <a:p>
            <a:pPr>
              <a:buClrTx/>
            </a:pPr>
            <a:endParaRPr lang="en-US" sz="1400" dirty="0"/>
          </a:p>
          <a:p>
            <a:pPr>
              <a:buClrTx/>
            </a:pPr>
            <a:endParaRPr lang="en-US" sz="1400" dirty="0">
              <a:latin typeface="Times New Roman" panose="02020603050405020304" pitchFamily="18" charset="0"/>
              <a:cs typeface="Times New Roman" panose="02020603050405020304" pitchFamily="18" charset="0"/>
            </a:endParaRPr>
          </a:p>
          <a:p>
            <a:pPr marL="0" indent="0">
              <a:buClrTx/>
              <a:buNone/>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pPr>
              <a:buClrTx/>
            </a:pPr>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1400" dirty="0">
              <a:latin typeface="Frank Goth ECd" pitchFamily="34"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573914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CHANGES IN MONETARY SUPPLY, GROSS NATIONAL PRODUCT AND PRICES OVER THE </a:t>
            </a:r>
            <a:r>
              <a:rPr lang="en-US" dirty="0" smtClean="0"/>
              <a:t>DECADE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90950301"/>
              </p:ext>
            </p:extLst>
          </p:nvPr>
        </p:nvGraphicFramePr>
        <p:xfrm>
          <a:off x="614442" y="1524000"/>
          <a:ext cx="8258176" cy="4267200"/>
        </p:xfrm>
        <a:graphic>
          <a:graphicData uri="http://schemas.openxmlformats.org/drawingml/2006/table">
            <a:tbl>
              <a:tblPr firstRow="1" bandRow="1">
                <a:tableStyleId>{5C22544A-7EE6-4342-B048-85BDC9FD1C3A}</a:tableStyleId>
              </a:tblPr>
              <a:tblGrid>
                <a:gridCol w="2966958"/>
                <a:gridCol w="1447800"/>
                <a:gridCol w="1778874"/>
                <a:gridCol w="2064544"/>
              </a:tblGrid>
              <a:tr h="370840">
                <a:tc>
                  <a:txBody>
                    <a:bodyPr/>
                    <a:lstStyle/>
                    <a:p>
                      <a:r>
                        <a:rPr lang="en-US" b="1" dirty="0" smtClean="0"/>
                        <a:t>Money</a:t>
                      </a:r>
                      <a:r>
                        <a:rPr lang="en-US" b="1" baseline="0" dirty="0" smtClean="0"/>
                        <a:t> supply (seasonally adjusted)</a:t>
                      </a:r>
                    </a:p>
                    <a:p>
                      <a:r>
                        <a:rPr lang="en-US" baseline="0" dirty="0" smtClean="0"/>
                        <a:t>Current dollars (billions)</a:t>
                      </a:r>
                    </a:p>
                    <a:p>
                      <a:r>
                        <a:rPr lang="en-US" baseline="0" dirty="0" smtClean="0"/>
                        <a:t>Constant (1954) dollars (billions)</a:t>
                      </a:r>
                    </a:p>
                    <a:p>
                      <a:endParaRPr lang="en-US" dirty="0"/>
                    </a:p>
                  </a:txBody>
                  <a:tcPr/>
                </a:tc>
                <a:tc>
                  <a:txBody>
                    <a:bodyPr/>
                    <a:lstStyle/>
                    <a:p>
                      <a:r>
                        <a:rPr lang="en-US" dirty="0" smtClean="0"/>
                        <a:t>June 1950</a:t>
                      </a:r>
                    </a:p>
                    <a:p>
                      <a:endParaRPr lang="en-US" dirty="0" smtClean="0"/>
                    </a:p>
                    <a:p>
                      <a:r>
                        <a:rPr lang="en-US" dirty="0" smtClean="0"/>
                        <a:t>115.9</a:t>
                      </a:r>
                    </a:p>
                    <a:p>
                      <a:r>
                        <a:rPr lang="en-US" dirty="0" smtClean="0"/>
                        <a:t>120.7</a:t>
                      </a:r>
                      <a:endParaRPr lang="en-US" dirty="0"/>
                    </a:p>
                  </a:txBody>
                  <a:tcPr/>
                </a:tc>
                <a:tc>
                  <a:txBody>
                    <a:bodyPr/>
                    <a:lstStyle/>
                    <a:p>
                      <a:r>
                        <a:rPr lang="en-US" dirty="0" smtClean="0"/>
                        <a:t>June</a:t>
                      </a:r>
                      <a:r>
                        <a:rPr lang="en-US" baseline="0" dirty="0" smtClean="0"/>
                        <a:t> 1960</a:t>
                      </a:r>
                      <a:endParaRPr lang="en-US" dirty="0" smtClean="0"/>
                    </a:p>
                    <a:p>
                      <a:endParaRPr lang="en-US" dirty="0" smtClean="0"/>
                    </a:p>
                    <a:p>
                      <a:r>
                        <a:rPr lang="en-US" dirty="0" smtClean="0"/>
                        <a:t>138.0</a:t>
                      </a:r>
                    </a:p>
                    <a:p>
                      <a:r>
                        <a:rPr lang="en-US" dirty="0" smtClean="0"/>
                        <a:t>120.8</a:t>
                      </a:r>
                      <a:endParaRPr lang="en-US" dirty="0"/>
                    </a:p>
                  </a:txBody>
                  <a:tcPr/>
                </a:tc>
                <a:tc>
                  <a:txBody>
                    <a:bodyPr/>
                    <a:lstStyle/>
                    <a:p>
                      <a:r>
                        <a:rPr lang="en-US" dirty="0" smtClean="0"/>
                        <a:t>Percentage increase</a:t>
                      </a:r>
                    </a:p>
                    <a:p>
                      <a:endParaRPr lang="en-US" dirty="0" smtClean="0"/>
                    </a:p>
                    <a:p>
                      <a:r>
                        <a:rPr lang="en-US" dirty="0" smtClean="0"/>
                        <a:t>19.1</a:t>
                      </a:r>
                    </a:p>
                    <a:p>
                      <a:r>
                        <a:rPr lang="en-US" dirty="0" smtClean="0"/>
                        <a:t>0.8</a:t>
                      </a:r>
                      <a:endParaRPr lang="en-US" dirty="0"/>
                    </a:p>
                  </a:txBody>
                  <a:tcPr/>
                </a:tc>
              </a:tr>
              <a:tr h="370840">
                <a:tc>
                  <a:txBody>
                    <a:bodyPr/>
                    <a:lstStyle/>
                    <a:p>
                      <a:r>
                        <a:rPr lang="en-US" b="1" dirty="0" smtClean="0"/>
                        <a:t>GNP (2</a:t>
                      </a:r>
                      <a:r>
                        <a:rPr lang="en-US" b="1" baseline="30000" dirty="0" smtClean="0"/>
                        <a:t>nd</a:t>
                      </a:r>
                      <a:r>
                        <a:rPr lang="en-US" b="1" dirty="0" smtClean="0"/>
                        <a:t> quarter</a:t>
                      </a:r>
                      <a:r>
                        <a:rPr lang="en-US" b="1" baseline="0" dirty="0" smtClean="0"/>
                        <a:t> data, annual rates, seasonally adjusted)</a:t>
                      </a:r>
                    </a:p>
                    <a:p>
                      <a:r>
                        <a:rPr lang="en-US" baseline="0" dirty="0" smtClean="0"/>
                        <a:t>Current dollars (billions)</a:t>
                      </a:r>
                    </a:p>
                    <a:p>
                      <a:r>
                        <a:rPr lang="en-US" baseline="0" dirty="0" smtClean="0"/>
                        <a:t>Constant (1954) dollars (billions)</a:t>
                      </a:r>
                    </a:p>
                  </a:txBody>
                  <a:tcPr/>
                </a:tc>
                <a:tc>
                  <a:txBody>
                    <a:bodyPr/>
                    <a:lstStyle/>
                    <a:p>
                      <a:endParaRPr lang="en-US" dirty="0" smtClean="0"/>
                    </a:p>
                    <a:p>
                      <a:endParaRPr lang="en-US" dirty="0" smtClean="0"/>
                    </a:p>
                    <a:p>
                      <a:r>
                        <a:rPr lang="en-US" dirty="0" smtClean="0"/>
                        <a:t>326.4</a:t>
                      </a:r>
                    </a:p>
                    <a:p>
                      <a:r>
                        <a:rPr lang="en-US" dirty="0" smtClean="0"/>
                        <a:t>340.0</a:t>
                      </a:r>
                      <a:endParaRPr lang="en-US" dirty="0"/>
                    </a:p>
                  </a:txBody>
                  <a:tcPr/>
                </a:tc>
                <a:tc>
                  <a:txBody>
                    <a:bodyPr/>
                    <a:lstStyle/>
                    <a:p>
                      <a:endParaRPr lang="en-US" dirty="0" smtClean="0"/>
                    </a:p>
                    <a:p>
                      <a:endParaRPr lang="en-US" dirty="0" smtClean="0"/>
                    </a:p>
                    <a:p>
                      <a:r>
                        <a:rPr lang="en-US" dirty="0" smtClean="0"/>
                        <a:t>505.0</a:t>
                      </a:r>
                    </a:p>
                    <a:p>
                      <a:r>
                        <a:rPr lang="en-US" dirty="0" smtClean="0"/>
                        <a:t>442.2</a:t>
                      </a:r>
                      <a:endParaRPr lang="en-US" dirty="0"/>
                    </a:p>
                  </a:txBody>
                  <a:tcPr/>
                </a:tc>
                <a:tc>
                  <a:txBody>
                    <a:bodyPr/>
                    <a:lstStyle/>
                    <a:p>
                      <a:endParaRPr lang="en-US" dirty="0" smtClean="0"/>
                    </a:p>
                    <a:p>
                      <a:endParaRPr lang="en-US" dirty="0" smtClean="0"/>
                    </a:p>
                    <a:p>
                      <a:r>
                        <a:rPr lang="en-US" dirty="0" smtClean="0"/>
                        <a:t>54.7</a:t>
                      </a:r>
                    </a:p>
                    <a:p>
                      <a:r>
                        <a:rPr lang="en-US" dirty="0" smtClean="0"/>
                        <a:t>30.1</a:t>
                      </a:r>
                      <a:endParaRPr lang="en-US" dirty="0"/>
                    </a:p>
                  </a:txBody>
                  <a:tcPr/>
                </a:tc>
              </a:tr>
              <a:tr h="370840">
                <a:tc>
                  <a:txBody>
                    <a:bodyPr/>
                    <a:lstStyle/>
                    <a:p>
                      <a:r>
                        <a:rPr lang="en-US" b="1" dirty="0" smtClean="0"/>
                        <a:t>Prices </a:t>
                      </a:r>
                    </a:p>
                    <a:p>
                      <a:r>
                        <a:rPr lang="en-US" b="1" dirty="0" smtClean="0"/>
                        <a:t>GNP implicit deflator (2</a:t>
                      </a:r>
                      <a:r>
                        <a:rPr lang="en-US" b="1" baseline="30000" dirty="0" smtClean="0"/>
                        <a:t>nd</a:t>
                      </a:r>
                      <a:r>
                        <a:rPr lang="en-US" b="1" dirty="0" smtClean="0"/>
                        <a:t> quarter data, 1954 = 100)</a:t>
                      </a:r>
                    </a:p>
                    <a:p>
                      <a:r>
                        <a:rPr lang="en-US" b="1" dirty="0" smtClean="0"/>
                        <a:t>Consumer price</a:t>
                      </a:r>
                      <a:r>
                        <a:rPr lang="en-US" b="1" baseline="0" dirty="0" smtClean="0"/>
                        <a:t> index </a:t>
                      </a:r>
                      <a:endParaRPr lang="en-US" b="1" dirty="0" smtClean="0"/>
                    </a:p>
                    <a:p>
                      <a:endParaRPr lang="en-US" dirty="0"/>
                    </a:p>
                  </a:txBody>
                  <a:tcPr/>
                </a:tc>
                <a:tc>
                  <a:txBody>
                    <a:bodyPr/>
                    <a:lstStyle/>
                    <a:p>
                      <a:endParaRPr lang="en-US" dirty="0" smtClean="0"/>
                    </a:p>
                    <a:p>
                      <a:endParaRPr lang="en-US" dirty="0" smtClean="0"/>
                    </a:p>
                    <a:p>
                      <a:r>
                        <a:rPr lang="en-US" dirty="0" smtClean="0"/>
                        <a:t>96.0</a:t>
                      </a:r>
                    </a:p>
                    <a:p>
                      <a:r>
                        <a:rPr lang="en-US" dirty="0" smtClean="0"/>
                        <a:t>110.8</a:t>
                      </a:r>
                      <a:endParaRPr lang="en-US" dirty="0"/>
                    </a:p>
                  </a:txBody>
                  <a:tcPr/>
                </a:tc>
                <a:tc>
                  <a:txBody>
                    <a:bodyPr/>
                    <a:lstStyle/>
                    <a:p>
                      <a:endParaRPr lang="en-US" dirty="0" smtClean="0"/>
                    </a:p>
                    <a:p>
                      <a:endParaRPr lang="en-US" dirty="0" smtClean="0"/>
                    </a:p>
                    <a:p>
                      <a:r>
                        <a:rPr lang="en-US" dirty="0" smtClean="0"/>
                        <a:t>114.2</a:t>
                      </a:r>
                    </a:p>
                    <a:p>
                      <a:r>
                        <a:rPr lang="en-US" dirty="0" smtClean="0"/>
                        <a:t>126.5</a:t>
                      </a:r>
                    </a:p>
                  </a:txBody>
                  <a:tcPr/>
                </a:tc>
                <a:tc>
                  <a:txBody>
                    <a:bodyPr/>
                    <a:lstStyle/>
                    <a:p>
                      <a:endParaRPr lang="en-US" dirty="0" smtClean="0"/>
                    </a:p>
                    <a:p>
                      <a:endParaRPr lang="en-US" dirty="0" smtClean="0"/>
                    </a:p>
                    <a:p>
                      <a:r>
                        <a:rPr lang="en-US" dirty="0" smtClean="0"/>
                        <a:t>19.0</a:t>
                      </a:r>
                    </a:p>
                    <a:p>
                      <a:endParaRPr lang="en-US" dirty="0"/>
                    </a:p>
                  </a:txBody>
                  <a:tcPr/>
                </a:tc>
              </a:tr>
              <a:tr h="111252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474587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063229"/>
            <a:ext cx="8229600" cy="424216"/>
          </a:xfrm>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Monetary Policy Impact of the 50s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1617190"/>
            <a:ext cx="8382000" cy="2345210"/>
          </a:xfrm>
          <a:prstGeom prst="rect">
            <a:avLst/>
          </a:prstGeom>
        </p:spPr>
      </p:pic>
      <p:sp>
        <p:nvSpPr>
          <p:cNvPr id="3" name="TextBox 2">
            <a:extLst>
              <a:ext uri="{FF2B5EF4-FFF2-40B4-BE49-F238E27FC236}">
                <a16:creationId xmlns="" xmlns:a16="http://schemas.microsoft.com/office/drawing/2014/main" id="{E37ED519-5B58-4EA5-9608-5F3634F2E62D}"/>
              </a:ext>
            </a:extLst>
          </p:cNvPr>
          <p:cNvSpPr txBox="1"/>
          <p:nvPr/>
        </p:nvSpPr>
        <p:spPr>
          <a:xfrm>
            <a:off x="457200" y="4267200"/>
            <a:ext cx="77724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CPI index rose sharply during the first years of the decade</a:t>
            </a:r>
          </a:p>
          <a:p>
            <a:pPr marL="285750" indent="-285750">
              <a:buFont typeface="Arial" panose="020B0604020202020204" pitchFamily="34" charset="0"/>
              <a:buChar char="•"/>
            </a:pPr>
            <a:r>
              <a:rPr lang="en-US" dirty="0"/>
              <a:t>Independent interest rate leveled CPI index</a:t>
            </a:r>
          </a:p>
          <a:p>
            <a:pPr marL="285750" indent="-285750">
              <a:buFont typeface="Arial" panose="020B0604020202020204" pitchFamily="34" charset="0"/>
              <a:buChar char="•"/>
            </a:pPr>
            <a:r>
              <a:rPr lang="en-US" dirty="0"/>
              <a:t>Inflation remained low during this period but increased shortly after</a:t>
            </a:r>
          </a:p>
        </p:txBody>
      </p:sp>
    </p:spTree>
    <p:extLst>
      <p:ext uri="{BB962C8B-B14F-4D97-AF65-F5344CB8AC3E}">
        <p14:creationId xmlns:p14="http://schemas.microsoft.com/office/powerpoint/2010/main" val="2759456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The U.S. Economy underwent a shift in this decade that created more income for the Americans than ever before. </a:t>
            </a:r>
          </a:p>
          <a:p>
            <a:r>
              <a:rPr lang="en-US" dirty="0" smtClean="0"/>
              <a:t>Despite the economy being affected by inflation in the early 1950s, it did not take that long before the economy started recovering. </a:t>
            </a:r>
          </a:p>
          <a:p>
            <a:r>
              <a:rPr lang="en-US" dirty="0" smtClean="0"/>
              <a:t>Some important economic plights include: </a:t>
            </a:r>
          </a:p>
          <a:p>
            <a:pPr lvl="1"/>
            <a:r>
              <a:rPr lang="en-US" dirty="0" smtClean="0"/>
              <a:t>General rising of prices </a:t>
            </a:r>
          </a:p>
          <a:p>
            <a:pPr lvl="1"/>
            <a:r>
              <a:rPr lang="en-US" dirty="0" smtClean="0"/>
              <a:t>Currency losing its value </a:t>
            </a:r>
          </a:p>
          <a:p>
            <a:pPr lvl="1"/>
            <a:r>
              <a:rPr lang="en-US" dirty="0" smtClean="0"/>
              <a:t>Recession, which was at hand of these problems</a:t>
            </a:r>
          </a:p>
          <a:p>
            <a:r>
              <a:rPr lang="en-US" dirty="0" smtClean="0"/>
              <a:t>By mid 1950s, the economy had began celebrating the fruits of prosperity and economic boom. </a:t>
            </a:r>
          </a:p>
          <a:p>
            <a:pPr marL="0" indent="0">
              <a:buNone/>
            </a:pPr>
            <a:endParaRPr lang="en-US" dirty="0" smtClean="0"/>
          </a:p>
        </p:txBody>
      </p:sp>
    </p:spTree>
    <p:extLst>
      <p:ext uri="{BB962C8B-B14F-4D97-AF65-F5344CB8AC3E}">
        <p14:creationId xmlns:p14="http://schemas.microsoft.com/office/powerpoint/2010/main" val="1475948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r>
              <a:rPr lang="en-US" dirty="0" smtClean="0"/>
              <a:t>This decade was referred to as the “Decade of prosperity”. This because:</a:t>
            </a:r>
          </a:p>
          <a:p>
            <a:r>
              <a:rPr lang="en-US" dirty="0" smtClean="0"/>
              <a:t>Consumption greatly increased - </a:t>
            </a:r>
            <a:r>
              <a:rPr lang="en-GB" dirty="0"/>
              <a:t>With a nudge from TV advertising and its ceaseless pitches to purchase everything from beer to bathroom tissue, Americans increasingly became consumers.</a:t>
            </a:r>
            <a:endParaRPr lang="en-US" dirty="0" smtClean="0"/>
          </a:p>
          <a:p>
            <a:r>
              <a:rPr lang="en-US" dirty="0" smtClean="0"/>
              <a:t>A lot of job opportunities – from the development of industries and companies, the labor market was characterized by more demand than the supply at the time. </a:t>
            </a:r>
          </a:p>
          <a:p>
            <a:endParaRPr lang="en-US" dirty="0"/>
          </a:p>
        </p:txBody>
      </p:sp>
    </p:spTree>
    <p:extLst>
      <p:ext uri="{BB962C8B-B14F-4D97-AF65-F5344CB8AC3E}">
        <p14:creationId xmlns:p14="http://schemas.microsoft.com/office/powerpoint/2010/main" val="1199238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fontScale="92500" lnSpcReduction="20000"/>
          </a:bodyPr>
          <a:lstStyle/>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shmoop.com (Nov.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Economics in the 1950s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3"/>
              </a:rPr>
              <a:t>https://www.shmoop.com/1950s/economy.html</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Encyclopedia.com (Nov 2018) </a:t>
            </a:r>
            <a:r>
              <a:rPr lang="en-US" sz="1500" i="1" dirty="0">
                <a:latin typeface="Times New Roman" panose="02020603050405020304" pitchFamily="18" charset="0"/>
                <a:cs typeface="Times New Roman" panose="02020603050405020304" pitchFamily="18" charset="0"/>
              </a:rPr>
              <a:t>The 1950s Business And The Economy: Overview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4"/>
              </a:rPr>
              <a:t>https://www.encyclopedia.com/social-sciences/culture-magazines/1950s-business-and-economy-overview</a:t>
            </a:r>
            <a:endParaRPr lang="en-US" sz="1500" dirty="0">
              <a:latin typeface="Times New Roman" panose="02020603050405020304" pitchFamily="18" charset="0"/>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FRED Economic Data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Real Gross Domestic Product, 3 Decimal (GDPC96).</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 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5"/>
              </a:rPr>
              <a:t>https://fred.stlouisfed.org/series/GDPC96/</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FRED Economic Data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Bank Prime Loan Rate (MPRIME).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6"/>
              </a:rPr>
              <a:t>https://fred.stlouisfed.org/series/MPRIME</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Inflationdata.com (Nov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Annual Inflation Rate by Decade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7"/>
              </a:rPr>
              <a:t>https://inflationdata.com/articles/inflation-cpi-consumer-price-index-1950-1959/</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Data.gov (Nov 2018) </a:t>
            </a:r>
            <a:r>
              <a:rPr lang="en-US" altLang="en-US" sz="1500" i="1" dirty="0">
                <a:latin typeface="Times New Roman" panose="02020603050405020304" pitchFamily="18" charset="0"/>
                <a:ea typeface="ＭＳ Ｐゴシック" panose="020B0600070205080204" pitchFamily="34" charset="-128"/>
                <a:cs typeface="Times New Roman" panose="02020603050405020304" pitchFamily="18" charset="0"/>
              </a:rPr>
              <a:t>Bureau of Labor Statistics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Retrieved from: </a:t>
            </a:r>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hlinkClick r:id="rId8"/>
              </a:rPr>
              <a:t>https://</a:t>
            </a:r>
            <a:r>
              <a:rPr lang="en-US" altLang="en-US" sz="1500" dirty="0" smtClean="0">
                <a:latin typeface="Times New Roman" panose="02020603050405020304" pitchFamily="18" charset="0"/>
                <a:ea typeface="ＭＳ Ｐゴシック" panose="020B0600070205080204" pitchFamily="34" charset="-128"/>
                <a:cs typeface="Times New Roman" panose="02020603050405020304" pitchFamily="18" charset="0"/>
                <a:hlinkClick r:id="rId8"/>
              </a:rPr>
              <a:t>data.bls.gov/pdq/SurveyOutputServlet</a:t>
            </a:r>
            <a:endParaRPr lang="en-US" altLang="en-US" sz="150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GB" sz="1500" dirty="0">
                <a:latin typeface="Times New Roman" panose="02020603050405020304" pitchFamily="18" charset="0"/>
                <a:cs typeface="Times New Roman" panose="02020603050405020304" pitchFamily="18" charset="0"/>
              </a:rPr>
              <a:t>"The 1950s Business and the Economy: Overview." </a:t>
            </a:r>
            <a:r>
              <a:rPr lang="en-GB" sz="1500" u="sng" dirty="0">
                <a:latin typeface="Times New Roman" panose="02020603050405020304" pitchFamily="18" charset="0"/>
                <a:cs typeface="Times New Roman" panose="02020603050405020304" pitchFamily="18" charset="0"/>
              </a:rPr>
              <a:t>U*X*L American Decades</a:t>
            </a:r>
            <a:r>
              <a:rPr lang="en-GB" sz="1500" dirty="0">
                <a:latin typeface="Times New Roman" panose="02020603050405020304" pitchFamily="18" charset="0"/>
                <a:cs typeface="Times New Roman" panose="02020603050405020304" pitchFamily="18" charset="0"/>
              </a:rPr>
              <a:t>. . Retrieved December 17, 2018 from Encyclopedia.com: </a:t>
            </a:r>
            <a:r>
              <a:rPr lang="en-GB" sz="1500" dirty="0">
                <a:latin typeface="Times New Roman" panose="02020603050405020304" pitchFamily="18" charset="0"/>
                <a:cs typeface="Times New Roman" panose="02020603050405020304" pitchFamily="18" charset="0"/>
                <a:hlinkClick r:id="rId4"/>
              </a:rPr>
              <a:t>https://www.encyclopedia.com/social-sciences/culture-magazines/1950s-business-and-economy-overview</a:t>
            </a:r>
            <a:endPar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Thebalance.com (Nov 2018) </a:t>
            </a:r>
            <a:r>
              <a:rPr lang="en-US" sz="1500" i="1" dirty="0">
                <a:latin typeface="Times New Roman" panose="02020603050405020304" pitchFamily="18" charset="0"/>
                <a:cs typeface="Times New Roman" panose="02020603050405020304" pitchFamily="18" charset="0"/>
              </a:rPr>
              <a:t>US GDP by Year Compared to Recessions and Events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9"/>
              </a:rPr>
              <a:t>https://www.thebalance.com/us-gdp-by-year-3305543</a:t>
            </a:r>
            <a:endParaRPr lang="en-US" sz="1500" dirty="0">
              <a:latin typeface="Times New Roman" panose="02020603050405020304" pitchFamily="18" charset="0"/>
              <a:cs typeface="Times New Roman" panose="02020603050405020304" pitchFamily="18" charset="0"/>
            </a:endParaRPr>
          </a:p>
          <a:p>
            <a:r>
              <a:rPr lang="en-US" altLang="en-US" sz="1500" dirty="0">
                <a:latin typeface="Times New Roman" panose="02020603050405020304" pitchFamily="18" charset="0"/>
                <a:ea typeface="ＭＳ Ｐゴシック" panose="020B0600070205080204" pitchFamily="34" charset="-128"/>
                <a:cs typeface="Times New Roman" panose="02020603050405020304" pitchFamily="18" charset="0"/>
              </a:rPr>
              <a:t>Taxfoundation.org (Nov 2018) </a:t>
            </a:r>
            <a:r>
              <a:rPr lang="en-US" sz="1500" i="1" dirty="0">
                <a:latin typeface="Times New Roman" panose="02020603050405020304" pitchFamily="18" charset="0"/>
                <a:cs typeface="Times New Roman" panose="02020603050405020304" pitchFamily="18" charset="0"/>
              </a:rPr>
              <a:t>Taxes on the Rich Were Not That Much Higher in the 1950s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10"/>
              </a:rPr>
              <a:t>https://taxfoundation.org/taxes-rich-1950-not-high/</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Nber.com (Nov 2018) </a:t>
            </a:r>
            <a:r>
              <a:rPr lang="en-US" sz="1500" i="1" dirty="0">
                <a:latin typeface="Times New Roman" panose="02020603050405020304" pitchFamily="18" charset="0"/>
                <a:cs typeface="Times New Roman" panose="02020603050405020304" pitchFamily="18" charset="0"/>
              </a:rPr>
              <a:t>A Rehabilitation of Monetary Policy in the 1950s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11"/>
              </a:rPr>
              <a:t>https://www.nber.org/digest/jun02/w8800.html</a:t>
            </a:r>
            <a:endParaRPr lang="en-US" sz="1500" dirty="0">
              <a:latin typeface="Times New Roman" panose="02020603050405020304" pitchFamily="18" charset="0"/>
              <a:cs typeface="Times New Roman" panose="02020603050405020304" pitchFamily="18" charset="0"/>
            </a:endParaRPr>
          </a:p>
          <a:p>
            <a:r>
              <a:rPr lang="en-US" sz="1500" dirty="0">
                <a:latin typeface="Times New Roman" panose="02020603050405020304" pitchFamily="18" charset="0"/>
                <a:cs typeface="Times New Roman" panose="02020603050405020304" pitchFamily="18" charset="0"/>
              </a:rPr>
              <a:t>Federalreservehistory.org (Nov 18) </a:t>
            </a:r>
            <a:r>
              <a:rPr lang="en-US" sz="1500" i="1" dirty="0">
                <a:latin typeface="Times New Roman" panose="02020603050405020304" pitchFamily="18" charset="0"/>
                <a:cs typeface="Times New Roman" panose="02020603050405020304" pitchFamily="18" charset="0"/>
              </a:rPr>
              <a:t>From the Treasury-Fed Accord to the Mid-1960s </a:t>
            </a:r>
            <a:r>
              <a:rPr lang="en-US" sz="1500" dirty="0">
                <a:latin typeface="Times New Roman" panose="02020603050405020304" pitchFamily="18" charset="0"/>
                <a:cs typeface="Times New Roman" panose="02020603050405020304" pitchFamily="18" charset="0"/>
              </a:rPr>
              <a:t>Retrieved from: </a:t>
            </a:r>
            <a:r>
              <a:rPr lang="en-US" sz="1500" dirty="0">
                <a:latin typeface="Times New Roman" panose="02020603050405020304" pitchFamily="18" charset="0"/>
                <a:cs typeface="Times New Roman" panose="02020603050405020304" pitchFamily="18" charset="0"/>
                <a:hlinkClick r:id="rId12"/>
              </a:rPr>
              <a:t>https://www.federalreservehistory.org/essays/treas_fed_accord_to_mid1960s</a:t>
            </a:r>
            <a:endParaRPr lang="en-US" sz="1500" dirty="0">
              <a:latin typeface="Times New Roman" panose="02020603050405020304" pitchFamily="18" charset="0"/>
              <a:cs typeface="Times New Roman" panose="02020603050405020304" pitchFamily="18" charset="0"/>
            </a:endParaRPr>
          </a:p>
          <a:p>
            <a:endParaRPr lang="en-US" sz="1400" i="1"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endParaRPr lang="en-US" altLang="en-US" sz="1400" dirty="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sz="1400" b="1" dirty="0">
              <a:latin typeface="Times New Roman" panose="02020603050405020304" pitchFamily="18" charset="0"/>
              <a:cs typeface="Times New Roman" panose="02020603050405020304" pitchFamily="18" charset="0"/>
            </a:endParaRPr>
          </a:p>
          <a:p>
            <a:endParaRPr lang="en-US" altLang="en-US" sz="1800" dirty="0">
              <a:latin typeface="+mn-lt"/>
              <a:ea typeface="ＭＳ Ｐゴシック" panose="020B0600070205080204" pitchFamily="34" charset="-128"/>
              <a:cs typeface="Times New Roman" panose="02020603050405020304" pitchFamily="18" charset="0"/>
            </a:endParaRPr>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SNHU">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7F50A-9BC7-43F3-A371-B337ED8D0765}">
  <ds:schemaRefs>
    <ds:schemaRef ds:uri="http://purl.org/dc/terms/"/>
    <ds:schemaRef ds:uri="http://purl.org/dc/elements/1.1/"/>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1094</TotalTime>
  <Words>3241</Words>
  <Application>Microsoft Office PowerPoint</Application>
  <PresentationFormat>On-screen Show (4:3)</PresentationFormat>
  <Paragraphs>412</Paragraphs>
  <Slides>17</Slides>
  <Notes>17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17</vt:i4>
      </vt:variant>
    </vt:vector>
  </HeadingPairs>
  <TitlesOfParts>
    <vt:vector size="27" baseType="lpstr">
      <vt:lpstr>ＭＳ Ｐゴシック</vt:lpstr>
      <vt:lpstr>Arial</vt:lpstr>
      <vt:lpstr>Arial Narrow</vt:lpstr>
      <vt:lpstr>Calibri</vt:lpstr>
      <vt:lpstr>Frank Goth ECd</vt:lpstr>
      <vt:lpstr>Franklin Gothic Demi Cond</vt:lpstr>
      <vt:lpstr>Times New Roman</vt:lpstr>
      <vt:lpstr>1_Office Theme</vt:lpstr>
      <vt:lpstr>Custom Design</vt:lpstr>
      <vt:lpstr>SNHU</vt:lpstr>
      <vt:lpstr>American Economy in the 1950’s</vt:lpstr>
      <vt:lpstr>Ten-Year Period of U.S. Economic History Overview</vt:lpstr>
      <vt:lpstr>GDP through the decade</vt:lpstr>
      <vt:lpstr>GDP STATISTICS IN THE DECADE</vt:lpstr>
      <vt:lpstr>Unemployment and Inflation</vt:lpstr>
      <vt:lpstr>Interest Rates</vt:lpstr>
      <vt:lpstr>Interest Rates in 1950s</vt:lpstr>
      <vt:lpstr>Fiscal Policies of the 1950’s</vt:lpstr>
      <vt:lpstr>Fiscal Policy Impact: Taxes and Expenditures</vt:lpstr>
      <vt:lpstr>Fiscal cont.</vt:lpstr>
      <vt:lpstr>Monetary Policy of the 1950s</vt:lpstr>
      <vt:lpstr>Monetary Policy Actions of the 1950s</vt:lpstr>
      <vt:lpstr>CHANGES IN MONETARY SUPPLY, GROSS NATIONAL PRODUCT AND PRICES OVER THE DECADE</vt:lpstr>
      <vt:lpstr>Monetary Policy Impact of the 50s</vt:lpstr>
      <vt:lpstr>Conclusion </vt:lpstr>
      <vt:lpstr>Conti…</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50’s</dc:title>
  <dc:creator>Noel Figueroa</dc:creator>
  <cp:lastModifiedBy>James Mulwa</cp:lastModifiedBy>
  <cp:revision>52</cp:revision>
  <dcterms:created xsi:type="dcterms:W3CDTF">2018-11-24T21:17:01Z</dcterms:created>
  <dcterms:modified xsi:type="dcterms:W3CDTF">2018-12-17T14:51:38Z</dcterms:modified>
</cp:coreProperties>
</file>